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2"/>
  </p:notesMasterIdLst>
  <p:sldIdLst>
    <p:sldId id="256" r:id="rId2"/>
    <p:sldId id="698" r:id="rId3"/>
    <p:sldId id="741" r:id="rId4"/>
    <p:sldId id="687" r:id="rId5"/>
    <p:sldId id="699" r:id="rId6"/>
    <p:sldId id="702" r:id="rId7"/>
    <p:sldId id="701" r:id="rId8"/>
    <p:sldId id="703" r:id="rId9"/>
    <p:sldId id="753" r:id="rId10"/>
    <p:sldId id="706" r:id="rId11"/>
    <p:sldId id="707" r:id="rId12"/>
    <p:sldId id="708" r:id="rId13"/>
    <p:sldId id="690" r:id="rId14"/>
    <p:sldId id="705" r:id="rId15"/>
    <p:sldId id="709" r:id="rId16"/>
    <p:sldId id="710" r:id="rId17"/>
    <p:sldId id="742" r:id="rId18"/>
    <p:sldId id="697" r:id="rId19"/>
    <p:sldId id="711" r:id="rId20"/>
    <p:sldId id="739" r:id="rId21"/>
    <p:sldId id="712" r:id="rId22"/>
    <p:sldId id="713" r:id="rId23"/>
    <p:sldId id="714" r:id="rId24"/>
    <p:sldId id="717" r:id="rId25"/>
    <p:sldId id="716" r:id="rId26"/>
    <p:sldId id="718" r:id="rId27"/>
    <p:sldId id="715" r:id="rId28"/>
    <p:sldId id="750" r:id="rId29"/>
    <p:sldId id="696" r:id="rId30"/>
    <p:sldId id="695" r:id="rId31"/>
    <p:sldId id="691" r:id="rId32"/>
    <p:sldId id="720" r:id="rId33"/>
    <p:sldId id="725" r:id="rId34"/>
    <p:sldId id="732" r:id="rId35"/>
    <p:sldId id="726" r:id="rId36"/>
    <p:sldId id="727" r:id="rId37"/>
    <p:sldId id="728" r:id="rId38"/>
    <p:sldId id="729" r:id="rId39"/>
    <p:sldId id="730" r:id="rId40"/>
    <p:sldId id="731" r:id="rId41"/>
    <p:sldId id="751" r:id="rId42"/>
    <p:sldId id="686" r:id="rId43"/>
    <p:sldId id="688" r:id="rId44"/>
    <p:sldId id="752" r:id="rId45"/>
    <p:sldId id="744" r:id="rId46"/>
    <p:sldId id="745" r:id="rId47"/>
    <p:sldId id="746" r:id="rId48"/>
    <p:sldId id="747" r:id="rId49"/>
    <p:sldId id="748" r:id="rId50"/>
    <p:sldId id="749" r:id="rId51"/>
  </p:sldIdLst>
  <p:sldSz cx="12192000" cy="6858000"/>
  <p:notesSz cx="6858000" cy="9144000"/>
  <p:custDataLst>
    <p:tags r:id="rId5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nry" initials="H" lastIdx="1" clrIdx="0"/>
  <p:cmAuthor id="2" name="lenovo" initials="l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  <a:srgbClr val="0B5128"/>
    <a:srgbClr val="6363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63"/>
    <p:restoredTop sz="75158" autoAdjust="0"/>
  </p:normalViewPr>
  <p:slideViewPr>
    <p:cSldViewPr snapToGrid="0" snapToObjects="1">
      <p:cViewPr varScale="1">
        <p:scale>
          <a:sx n="84" d="100"/>
          <a:sy n="84" d="100"/>
        </p:scale>
        <p:origin x="130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gs" Target="tags/tag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440A07-CB81-B94E-8486-6299C881C602}" type="datetimeFigureOut">
              <a:rPr kumimoji="1" lang="zh-CN" altLang="en-US" smtClean="0"/>
              <a:t>2025/9/12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9EFDB2-DEE3-F041-A376-A8AE77F3A62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46709" y="-1"/>
            <a:ext cx="10210576" cy="928685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ct val="100000"/>
              </a:lnSpc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在这里填，求不弄乱样式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46709" y="1227147"/>
            <a:ext cx="11199741" cy="52322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360045" indent="-360045">
              <a:lnSpc>
                <a:spcPct val="100000"/>
              </a:lnSpc>
              <a:spcBef>
                <a:spcPts val="0"/>
              </a:spcBef>
              <a:buClr>
                <a:srgbClr val="0B5128"/>
              </a:buClr>
              <a:buFont typeface="Wingdings" panose="05000000000000000000" pitchFamily="2" charset="2"/>
              <a:buChar char="n"/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150000"/>
              </a:lnSpc>
              <a:buClr>
                <a:srgbClr val="0B5128"/>
              </a:buClr>
              <a:buFont typeface="Wingdings" panose="05000000000000000000" pitchFamily="2" charset="2"/>
              <a:buChar char="Ø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在这里填，求不弄乱样式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47811" y="6338999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2000">
                <a:solidFill>
                  <a:srgbClr val="0B51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E334DFF-A8DE-B148-81B1-4F37B46AC470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7" name="直接连接符 9"/>
          <p:cNvCxnSpPr/>
          <p:nvPr userDrawn="1"/>
        </p:nvCxnSpPr>
        <p:spPr>
          <a:xfrm>
            <a:off x="0" y="928688"/>
            <a:ext cx="12192000" cy="0"/>
          </a:xfrm>
          <a:prstGeom prst="line">
            <a:avLst/>
          </a:prstGeom>
          <a:ln w="38100">
            <a:solidFill>
              <a:srgbClr val="0B51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E:\学校\2012110922144630394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845" y="434104"/>
            <a:ext cx="989166" cy="989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内容占位符 2"/>
          <p:cNvSpPr>
            <a:spLocks noGrp="1"/>
          </p:cNvSpPr>
          <p:nvPr>
            <p:ph idx="13" hasCustomPrompt="1"/>
          </p:nvPr>
        </p:nvSpPr>
        <p:spPr>
          <a:xfrm>
            <a:off x="697230" y="1942078"/>
            <a:ext cx="4354455" cy="581057"/>
          </a:xfrm>
          <a:prstGeom prst="rect">
            <a:avLst/>
          </a:prstGeom>
        </p:spPr>
        <p:txBody>
          <a:bodyPr wrap="square" lIns="90000" anchor="t" anchorCtr="0">
            <a:spAutoFit/>
          </a:bodyPr>
          <a:lstStyle>
            <a:lvl1pPr marL="360045" indent="-360045">
              <a:lnSpc>
                <a:spcPct val="150000"/>
              </a:lnSpc>
              <a:spcBef>
                <a:spcPts val="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150000"/>
              </a:lnSpc>
              <a:buClr>
                <a:srgbClr val="0B5128"/>
              </a:buClr>
              <a:buFont typeface="Wingdings" panose="05000000000000000000" pitchFamily="2" charset="2"/>
              <a:buChar char="Ø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在这里填，求不弄乱样式</a:t>
            </a: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2788920" y="23552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2025/9/12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4" Type="http://schemas.openxmlformats.org/officeDocument/2006/relationships/notesSlide" Target="../notesSlides/notesSlide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7" Type="http://schemas.openxmlformats.org/officeDocument/2006/relationships/image" Target="../media/image63.jpe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6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/>
        </p:nvSpPr>
        <p:spPr bwMode="auto">
          <a:xfrm>
            <a:off x="-22225" y="2315210"/>
            <a:ext cx="12192000" cy="837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b" anchorCtr="0" compatLnSpc="1">
            <a:noAutofit/>
          </a:bodyPr>
          <a:lstStyle>
            <a:lvl1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4572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9144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13716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18288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4400" dirty="0">
                <a:solidFill>
                  <a:srgbClr val="0B512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人工智能与大模型（</a:t>
            </a:r>
            <a:r>
              <a:rPr lang="en-US" altLang="zh-CN" sz="4400" dirty="0">
                <a:solidFill>
                  <a:srgbClr val="0B512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4400" dirty="0">
                <a:solidFill>
                  <a:srgbClr val="0B512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）实验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869" y="5441162"/>
            <a:ext cx="2055507" cy="619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0" y="3576320"/>
            <a:ext cx="121697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任课教师：廖国成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931400" y="6060440"/>
            <a:ext cx="1854835" cy="4781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ct val="140000"/>
              </a:lnSpc>
              <a:spcBef>
                <a:spcPts val="1800"/>
              </a:spcBef>
              <a:spcAft>
                <a:spcPts val="0"/>
              </a:spcAft>
            </a:pPr>
            <a:r>
              <a:rPr lang="en-US" altLang="zh-CN" dirty="0">
                <a:sym typeface="+mn-ea"/>
              </a:rPr>
              <a:t>2025.02.28</a:t>
            </a:r>
            <a:endParaRPr lang="zh-CN" altLang="en-US"/>
          </a:p>
        </p:txBody>
      </p:sp>
    </p:spTree>
  </p:cSld>
  <p:clrMapOvr>
    <a:masterClrMapping/>
  </p:clrMapOvr>
  <p:transition advTm="24702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安装</a:t>
            </a:r>
            <a:r>
              <a:rPr lang="en-US" altLang="zh-CN"/>
              <a:t>Anaconda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34DFF-A8DE-B148-81B1-4F37B46AC470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092835" y="1238885"/>
            <a:ext cx="7987665" cy="5499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sz="2400"/>
              <a:t>完成</a:t>
            </a:r>
            <a:r>
              <a:rPr lang="en-US" altLang="zh-CN" sz="2400"/>
              <a:t>anaconda</a:t>
            </a:r>
            <a:r>
              <a:rPr lang="zh-CN" altLang="en-US" sz="2400"/>
              <a:t>的安装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714115" y="5873750"/>
            <a:ext cx="1427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选择下一步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785" y="1990725"/>
            <a:ext cx="4819015" cy="37515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835" y="1990725"/>
            <a:ext cx="4846320" cy="377317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179570" y="5332095"/>
            <a:ext cx="800100" cy="43180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366885" y="5856605"/>
            <a:ext cx="1160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选择完成</a:t>
            </a:r>
          </a:p>
        </p:txBody>
      </p:sp>
      <p:sp>
        <p:nvSpPr>
          <p:cNvPr id="11" name="矩形 10"/>
          <p:cNvSpPr/>
          <p:nvPr/>
        </p:nvSpPr>
        <p:spPr>
          <a:xfrm>
            <a:off x="9396095" y="5314950"/>
            <a:ext cx="800100" cy="43180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安装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Anaconda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915" y="2677160"/>
            <a:ext cx="6318885" cy="34201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5845" y="2677160"/>
            <a:ext cx="2792730" cy="342011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073900" y="1391920"/>
            <a:ext cx="4794250" cy="11899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sz="2400"/>
              <a:t>可以在开始菜单里找到</a:t>
            </a:r>
          </a:p>
          <a:p>
            <a:r>
              <a:rPr lang="en-US" altLang="zh-CN" sz="2400"/>
              <a:t>Anaconda3</a:t>
            </a:r>
            <a:r>
              <a:rPr lang="zh-CN" altLang="en-US" sz="2400"/>
              <a:t>的文件夹，</a:t>
            </a:r>
          </a:p>
          <a:p>
            <a:r>
              <a:rPr lang="zh-CN" altLang="en-US" sz="2400"/>
              <a:t>在里面打开</a:t>
            </a:r>
            <a:r>
              <a:rPr lang="en-US" altLang="zh-CN" sz="2400"/>
              <a:t>Anaconda Navigator</a:t>
            </a: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208915" y="2032000"/>
            <a:ext cx="5946140" cy="5499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sz="2400"/>
              <a:t>安装完成后，打开</a:t>
            </a:r>
            <a:r>
              <a:rPr lang="en-US" altLang="zh-CN" sz="2400"/>
              <a:t>Anaconda Navigator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安装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Anaconda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506220" y="1117600"/>
            <a:ext cx="8308975" cy="8642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sz="2400"/>
              <a:t>可以管理虚拟环境，给每个项目准备一个独立的</a:t>
            </a:r>
            <a:r>
              <a:rPr lang="en-US" altLang="zh-CN" sz="2400"/>
              <a:t>“</a:t>
            </a:r>
            <a:r>
              <a:rPr lang="zh-CN" altLang="en-US" sz="2400"/>
              <a:t>小空间</a:t>
            </a:r>
            <a:r>
              <a:rPr lang="en-US" altLang="zh-CN" sz="2400"/>
              <a:t>”</a:t>
            </a:r>
            <a:r>
              <a:rPr lang="zh-CN" altLang="en-US" sz="2400"/>
              <a:t>，不同环境里的库互不影响，</a:t>
            </a:r>
          </a:p>
          <a:p>
            <a:r>
              <a:rPr lang="zh-CN" altLang="en-US" sz="2400"/>
              <a:t>可以方便地为不同项目管理所需的依赖，避免版本冲突。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545" y="2341880"/>
            <a:ext cx="7627620" cy="42291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安装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Anaconda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645" y="1946910"/>
            <a:ext cx="8938260" cy="483743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562735" y="1090295"/>
            <a:ext cx="9163685" cy="8566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2400"/>
              <a:t>Anaconda Navigator</a:t>
            </a:r>
            <a:r>
              <a:rPr lang="zh-CN" altLang="en-US" sz="2400"/>
              <a:t>里有我们常用的</a:t>
            </a:r>
            <a:r>
              <a:rPr lang="en-US" altLang="zh-CN" sz="2400"/>
              <a:t>Python IDE</a:t>
            </a:r>
          </a:p>
          <a:p>
            <a:r>
              <a:rPr lang="zh-CN" altLang="en-US" sz="2400"/>
              <a:t>如</a:t>
            </a:r>
            <a:r>
              <a:rPr lang="en-US" altLang="zh-CN" sz="2400"/>
              <a:t>PyCharm</a:t>
            </a:r>
            <a:r>
              <a:rPr lang="zh-CN" altLang="en-US" sz="2400"/>
              <a:t>，</a:t>
            </a:r>
            <a:r>
              <a:rPr lang="en-US" altLang="zh-CN" sz="2400"/>
              <a:t>Jupyter Notebook</a:t>
            </a:r>
            <a:r>
              <a:rPr lang="zh-CN" altLang="en-US" sz="2400"/>
              <a:t>，</a:t>
            </a:r>
            <a:r>
              <a:rPr lang="en-US" altLang="zh-CN" sz="2400"/>
              <a:t>VS Code</a:t>
            </a:r>
            <a:endParaRPr lang="zh-CN" altLang="en-US" sz="2400"/>
          </a:p>
        </p:txBody>
      </p:sp>
      <p:sp>
        <p:nvSpPr>
          <p:cNvPr id="11" name="矩形 10"/>
          <p:cNvSpPr/>
          <p:nvPr/>
        </p:nvSpPr>
        <p:spPr>
          <a:xfrm>
            <a:off x="2272665" y="2609215"/>
            <a:ext cx="927735" cy="105537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922010" y="2609215"/>
            <a:ext cx="927735" cy="105537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644890" y="2609215"/>
            <a:ext cx="927735" cy="105537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Python IDE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介绍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05435" y="1021715"/>
            <a:ext cx="11199495" cy="569595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</a:pPr>
            <a:r>
              <a:rPr lang="en-US" altLang="zh-CN">
                <a:sym typeface="+mn-ea"/>
              </a:rPr>
              <a:t>PyCharm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173720" y="1909445"/>
            <a:ext cx="384175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/>
              <a:t>优点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专业的</a:t>
            </a:r>
            <a:r>
              <a:rPr lang="en-US" altLang="zh-CN"/>
              <a:t> Python </a:t>
            </a:r>
            <a:r>
              <a:rPr lang="zh-CN" altLang="en-US"/>
              <a:t>集成开发环境（</a:t>
            </a:r>
            <a:r>
              <a:rPr lang="en-US" altLang="zh-CN"/>
              <a:t>IDE</a:t>
            </a:r>
            <a:r>
              <a:rPr lang="zh-CN" altLang="en-US"/>
              <a:t>），功能很全。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自带很多工具（调试器、代码自动补全、项目管理）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适合写大型项目（机器学习、</a:t>
            </a:r>
            <a:r>
              <a:rPr lang="en-US" altLang="zh-CN"/>
              <a:t>Web </a:t>
            </a:r>
            <a:r>
              <a:rPr lang="zh-CN" altLang="en-US"/>
              <a:t>开发等）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/>
              <a:t>缺点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AI Assistant</a:t>
            </a:r>
            <a:r>
              <a:rPr lang="zh-CN" altLang="en-US"/>
              <a:t>需要付费使用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功能和界面可能有些复杂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35" y="1909445"/>
            <a:ext cx="7525385" cy="405701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Python IDE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介绍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05435" y="1021715"/>
            <a:ext cx="11199495" cy="569595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</a:pPr>
            <a:r>
              <a:rPr lang="en-US" altLang="zh-CN">
                <a:sym typeface="+mn-ea"/>
              </a:rPr>
              <a:t>VS Code</a:t>
            </a:r>
            <a:endParaRPr lang="zh-CN" altLang="en-US">
              <a:sym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" y="1866900"/>
            <a:ext cx="7698105" cy="414972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173720" y="1909445"/>
            <a:ext cx="384810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/>
              <a:t>优点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启动快，界面简洁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插件生态丰富，不仅支持</a:t>
            </a:r>
            <a:r>
              <a:rPr lang="en-US" altLang="zh-CN"/>
              <a:t> Python</a:t>
            </a:r>
            <a:r>
              <a:rPr lang="zh-CN" altLang="en-US"/>
              <a:t>，还支持</a:t>
            </a:r>
            <a:r>
              <a:rPr lang="en-US" altLang="zh-CN"/>
              <a:t> C/C++</a:t>
            </a:r>
            <a:r>
              <a:rPr lang="zh-CN" altLang="en-US"/>
              <a:t>、</a:t>
            </a:r>
            <a:r>
              <a:rPr lang="en-US" altLang="zh-CN"/>
              <a:t>Java </a:t>
            </a:r>
            <a:r>
              <a:rPr lang="zh-CN" altLang="en-US"/>
              <a:t>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有免费的</a:t>
            </a:r>
            <a:r>
              <a:rPr lang="en-US" altLang="zh-CN"/>
              <a:t>Github Copilot AI</a:t>
            </a:r>
            <a:r>
              <a:rPr lang="zh-CN" altLang="en-US"/>
              <a:t>代码工具（有限额，特别是更强的模型如</a:t>
            </a:r>
            <a:r>
              <a:rPr lang="en-US" altLang="zh-CN"/>
              <a:t>o3-mini</a:t>
            </a:r>
            <a:r>
              <a:rPr lang="zh-CN" altLang="en-US"/>
              <a:t>等）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/>
              <a:t>缺点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需要自己配置插件，功能不如</a:t>
            </a:r>
            <a:r>
              <a:rPr lang="en-US" altLang="zh-CN"/>
              <a:t> PyCharm </a:t>
            </a:r>
            <a:r>
              <a:rPr lang="zh-CN" altLang="en-US"/>
              <a:t>集成度高</a:t>
            </a:r>
          </a:p>
          <a:p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Python IDE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介绍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05435" y="1021715"/>
            <a:ext cx="11199495" cy="569595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</a:pPr>
            <a:r>
              <a:rPr lang="en-US" altLang="zh-CN">
                <a:sym typeface="+mn-ea"/>
              </a:rPr>
              <a:t>Jupyter Notebook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173720" y="1909445"/>
            <a:ext cx="384810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/>
              <a:t>优点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基于网页的交互式环境。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可以一边写代码，一边运行、看结果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支持图表展示，适合做数据分析、机器学习实验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单元格式结构，方便讲解和记录实验过程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/>
              <a:t>缺点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不适合开发大型项目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文件管理和调试功能有限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35" y="1909445"/>
            <a:ext cx="7626350" cy="42233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B5128"/>
                </a:solidFill>
                <a:sym typeface="+mn-ea"/>
              </a:rPr>
              <a:t>本次课程内容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6709" y="1520190"/>
            <a:ext cx="11199741" cy="4227195"/>
          </a:xfrm>
        </p:spPr>
        <p:txBody>
          <a:bodyPr/>
          <a:lstStyle/>
          <a:p>
            <a:pPr>
              <a:lnSpc>
                <a:spcPct val="160000"/>
              </a:lnSpc>
            </a:pPr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安装</a:t>
            </a:r>
            <a:r>
              <a:rPr lang="en-US" altLang="zh-CN">
                <a:sym typeface="+mn-ea"/>
              </a:rPr>
              <a:t>Anaconda</a:t>
            </a:r>
            <a:endParaRPr lang="zh-CN" altLang="en-US">
              <a:sym typeface="+mn-ea"/>
            </a:endParaRPr>
          </a:p>
          <a:p>
            <a:pPr>
              <a:lnSpc>
                <a:spcPct val="160000"/>
              </a:lnSpc>
            </a:pPr>
            <a:r>
              <a:rPr lang="en-US" altLang="zh-CN">
                <a:solidFill>
                  <a:srgbClr val="C00000"/>
                </a:solidFill>
                <a:sym typeface="+mn-ea"/>
              </a:rPr>
              <a:t>2. </a:t>
            </a:r>
            <a:r>
              <a:rPr lang="zh-CN" altLang="en-US">
                <a:solidFill>
                  <a:srgbClr val="C00000"/>
                </a:solidFill>
                <a:sym typeface="+mn-ea"/>
              </a:rPr>
              <a:t>用</a:t>
            </a:r>
            <a:r>
              <a:rPr lang="en-US" altLang="zh-CN">
                <a:solidFill>
                  <a:srgbClr val="C00000"/>
                </a:solidFill>
                <a:sym typeface="+mn-ea"/>
              </a:rPr>
              <a:t>Python IDE</a:t>
            </a:r>
            <a:r>
              <a:rPr lang="zh-CN" altLang="en-US">
                <a:solidFill>
                  <a:srgbClr val="C00000"/>
                </a:solidFill>
                <a:sym typeface="+mn-ea"/>
              </a:rPr>
              <a:t>编写一个</a:t>
            </a:r>
            <a:r>
              <a:rPr lang="en-US" altLang="zh-CN">
                <a:solidFill>
                  <a:srgbClr val="C00000"/>
                </a:solidFill>
                <a:sym typeface="+mn-ea"/>
              </a:rPr>
              <a:t>Hello World</a:t>
            </a:r>
            <a:r>
              <a:rPr lang="zh-CN" altLang="en-US">
                <a:solidFill>
                  <a:srgbClr val="C00000"/>
                </a:solidFill>
                <a:sym typeface="+mn-ea"/>
              </a:rPr>
              <a:t>程序</a:t>
            </a:r>
          </a:p>
          <a:p>
            <a:pPr>
              <a:lnSpc>
                <a:spcPct val="160000"/>
              </a:lnSpc>
            </a:pPr>
            <a:r>
              <a:rPr lang="en-US" altLang="zh-CN">
                <a:sym typeface="+mn-ea"/>
              </a:rPr>
              <a:t>3. 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Jupyter Notebook</a:t>
            </a:r>
            <a:endParaRPr lang="zh-CN" altLang="en-US">
              <a:sym typeface="+mn-ea"/>
            </a:endParaRPr>
          </a:p>
          <a:p>
            <a:pPr>
              <a:lnSpc>
                <a:spcPct val="160000"/>
              </a:lnSpc>
            </a:pPr>
            <a:r>
              <a:rPr lang="en-US" altLang="zh-CN">
                <a:sym typeface="+mn-ea"/>
              </a:rPr>
              <a:t>4. </a:t>
            </a:r>
            <a:r>
              <a:rPr lang="zh-CN" altLang="en-US">
                <a:sym typeface="+mn-ea"/>
              </a:rPr>
              <a:t>课程文件下载链接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坚果云链接</a:t>
            </a:r>
            <a:r>
              <a:rPr lang="en-US" altLang="zh-CN">
                <a:sym typeface="+mn-ea"/>
              </a:rPr>
              <a:t>)</a:t>
            </a:r>
          </a:p>
          <a:p>
            <a:pPr>
              <a:lnSpc>
                <a:spcPct val="160000"/>
              </a:lnSpc>
            </a:pPr>
            <a:r>
              <a:rPr lang="en-US" altLang="zh-CN">
                <a:sym typeface="+mn-ea"/>
              </a:rPr>
              <a:t>5. </a:t>
            </a:r>
            <a:r>
              <a:rPr lang="zh-CN" altLang="en-US">
                <a:sym typeface="+mn-ea"/>
              </a:rPr>
              <a:t>学习</a:t>
            </a:r>
            <a:r>
              <a:rPr lang="en-US" altLang="zh-CN">
                <a:sym typeface="+mn-ea"/>
              </a:rPr>
              <a:t>Python</a:t>
            </a:r>
            <a:r>
              <a:rPr lang="zh-CN" altLang="en-US">
                <a:sym typeface="+mn-ea"/>
              </a:rPr>
              <a:t>语法</a:t>
            </a:r>
          </a:p>
          <a:p>
            <a:pPr>
              <a:lnSpc>
                <a:spcPct val="160000"/>
              </a:lnSpc>
            </a:pPr>
            <a:r>
              <a:rPr lang="en-US" altLang="zh-CN">
                <a:sym typeface="+mn-ea"/>
              </a:rPr>
              <a:t>6. 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Anaconda</a:t>
            </a:r>
            <a:r>
              <a:rPr lang="zh-CN" altLang="en-US">
                <a:sym typeface="+mn-ea"/>
              </a:rPr>
              <a:t>创建虚拟环境来管理项目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编写一个</a:t>
            </a:r>
            <a:r>
              <a:rPr lang="en-US" altLang="zh-CN">
                <a:sym typeface="+mn-ea"/>
              </a:rPr>
              <a:t>Hello World</a:t>
            </a:r>
            <a:r>
              <a:rPr lang="zh-CN" altLang="en-US">
                <a:sym typeface="+mn-ea"/>
              </a:rPr>
              <a:t>程序（以</a:t>
            </a:r>
            <a:r>
              <a:rPr lang="en-US" altLang="zh-CN">
                <a:sym typeface="+mn-ea"/>
              </a:rPr>
              <a:t>PyCharm</a:t>
            </a:r>
            <a:r>
              <a:rPr lang="zh-CN" altLang="en-US">
                <a:sym typeface="+mn-ea"/>
              </a:rPr>
              <a:t>为例）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6709" y="1227772"/>
            <a:ext cx="11199741" cy="521970"/>
          </a:xfrm>
        </p:spPr>
        <p:txBody>
          <a:bodyPr/>
          <a:lstStyle/>
          <a:p>
            <a:r>
              <a:rPr lang="zh-CN" altLang="en-US"/>
              <a:t>下载并安装</a:t>
            </a:r>
            <a:r>
              <a:rPr lang="en-US" altLang="zh-CN"/>
              <a:t>PyCharm</a:t>
            </a:r>
            <a:r>
              <a:rPr lang="zh-CN" altLang="en-US"/>
              <a:t>（或者你喜欢的</a:t>
            </a:r>
            <a:r>
              <a:rPr lang="en-US" altLang="zh-CN"/>
              <a:t>IDE</a:t>
            </a:r>
            <a:r>
              <a:rPr lang="zh-CN" altLang="en-US"/>
              <a:t>）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34DFF-A8DE-B148-81B1-4F37B46AC470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84505" y="1749425"/>
            <a:ext cx="58210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PyCharm</a:t>
            </a:r>
            <a:r>
              <a:rPr lang="zh-CN" altLang="en-US"/>
              <a:t>官网：</a:t>
            </a:r>
            <a:r>
              <a:rPr lang="en-US" altLang="zh-CN"/>
              <a:t>https://www.jetbrains.com/pycharm/</a:t>
            </a:r>
          </a:p>
          <a:p>
            <a:r>
              <a:rPr lang="en-US" altLang="zh-CN"/>
              <a:t>VS Code</a:t>
            </a:r>
            <a:r>
              <a:rPr lang="zh-CN" altLang="en-US"/>
              <a:t>官网：</a:t>
            </a:r>
            <a:r>
              <a:rPr lang="en-US" altLang="zh-CN"/>
              <a:t>https://code.visualstudio.com/</a:t>
            </a:r>
          </a:p>
          <a:p>
            <a:r>
              <a:rPr lang="zh-CN" altLang="en-US"/>
              <a:t>或者其他</a:t>
            </a:r>
            <a:r>
              <a:rPr lang="en-US" altLang="zh-CN"/>
              <a:t>IDE</a:t>
            </a:r>
          </a:p>
          <a:p>
            <a:r>
              <a:rPr lang="zh-CN" altLang="en-US"/>
              <a:t>请自行下载安装，这里不做示范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10" y="2948305"/>
            <a:ext cx="5343525" cy="30841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070" y="2948305"/>
            <a:ext cx="5425440" cy="31184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编写一个</a:t>
            </a:r>
            <a:r>
              <a:rPr lang="en-US" altLang="zh-CN">
                <a:sym typeface="+mn-ea"/>
              </a:rPr>
              <a:t>Hello World</a:t>
            </a:r>
            <a:r>
              <a:rPr lang="zh-CN" altLang="en-US">
                <a:sym typeface="+mn-ea"/>
              </a:rPr>
              <a:t>程序（以</a:t>
            </a:r>
            <a:r>
              <a:rPr lang="en-US" altLang="zh-CN">
                <a:sym typeface="+mn-ea"/>
              </a:rPr>
              <a:t>PyCharm</a:t>
            </a:r>
            <a:r>
              <a:rPr lang="zh-CN" altLang="en-US">
                <a:sym typeface="+mn-ea"/>
              </a:rPr>
              <a:t>为例）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6709" y="1227772"/>
            <a:ext cx="11199741" cy="521970"/>
          </a:xfrm>
        </p:spPr>
        <p:txBody>
          <a:bodyPr/>
          <a:lstStyle/>
          <a:p>
            <a:r>
              <a:rPr lang="en-US"/>
              <a:t>PyCharm</a:t>
            </a:r>
            <a:r>
              <a:rPr lang="zh-CN" altLang="en-US"/>
              <a:t>的欢迎界面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34DFF-A8DE-B148-81B1-4F37B46AC470}" type="slidenum">
              <a:rPr kumimoji="1" lang="zh-CN" altLang="en-US" smtClean="0"/>
              <a:t>19</a:t>
            </a:fld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160" y="1786255"/>
            <a:ext cx="7012305" cy="5071745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6045835" y="2152015"/>
            <a:ext cx="3122295" cy="419100"/>
            <a:chOff x="9521" y="3389"/>
            <a:chExt cx="4917" cy="660"/>
          </a:xfrm>
        </p:grpSpPr>
        <p:sp>
          <p:nvSpPr>
            <p:cNvPr id="6" name="矩形 5"/>
            <p:cNvSpPr/>
            <p:nvPr/>
          </p:nvSpPr>
          <p:spPr>
            <a:xfrm>
              <a:off x="9521" y="3389"/>
              <a:ext cx="1273" cy="6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0794" y="3389"/>
              <a:ext cx="972" cy="6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1766" y="3389"/>
              <a:ext cx="850" cy="6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3588" y="3391"/>
              <a:ext cx="850" cy="6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4464050" y="3487420"/>
            <a:ext cx="17043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新建</a:t>
            </a:r>
            <a:r>
              <a:rPr lang="en-US" altLang="zh-CN">
                <a:solidFill>
                  <a:srgbClr val="FF0000"/>
                </a:solidFill>
              </a:rPr>
              <a:t>Jupyter Notebook</a:t>
            </a:r>
            <a:r>
              <a:rPr lang="zh-CN" altLang="en-US">
                <a:solidFill>
                  <a:srgbClr val="FF0000"/>
                </a:solidFill>
              </a:rPr>
              <a:t>的</a:t>
            </a:r>
            <a:r>
              <a:rPr lang="en-US" altLang="zh-CN">
                <a:solidFill>
                  <a:srgbClr val="FF0000"/>
                </a:solidFill>
              </a:rPr>
              <a:t>.ipynb</a:t>
            </a:r>
            <a:r>
              <a:rPr lang="zh-CN" altLang="en-US">
                <a:solidFill>
                  <a:srgbClr val="FF0000"/>
                </a:solidFill>
              </a:rPr>
              <a:t>文件</a:t>
            </a:r>
            <a:r>
              <a:rPr lang="en-US" altLang="zh-CN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168390" y="3531235"/>
            <a:ext cx="13709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新建一个</a:t>
            </a:r>
            <a:r>
              <a:rPr lang="en-US" altLang="zh-CN">
                <a:solidFill>
                  <a:srgbClr val="FF0000"/>
                </a:solidFill>
              </a:rPr>
              <a:t>Python .py</a:t>
            </a:r>
            <a:r>
              <a:rPr lang="zh-CN" altLang="en-US">
                <a:solidFill>
                  <a:srgbClr val="FF0000"/>
                </a:solidFill>
              </a:rPr>
              <a:t>文件（包括虚拟环境）</a:t>
            </a:r>
            <a:r>
              <a:rPr lang="en-US" altLang="zh-CN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539355" y="3487420"/>
            <a:ext cx="17043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新建一个项目（包括虚拟环境等设置）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471410" y="1058545"/>
            <a:ext cx="17043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打开现有的文件夹</a:t>
            </a:r>
            <a:r>
              <a:rPr lang="en-US" altLang="zh-CN">
                <a:solidFill>
                  <a:srgbClr val="FF0000"/>
                </a:solidFill>
              </a:rPr>
              <a:t>/</a:t>
            </a:r>
            <a:r>
              <a:rPr lang="zh-CN" altLang="en-US">
                <a:solidFill>
                  <a:srgbClr val="FF0000"/>
                </a:solidFill>
              </a:rPr>
              <a:t>项目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9547225" y="1899920"/>
            <a:ext cx="10560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克隆</a:t>
            </a:r>
            <a:r>
              <a:rPr lang="en-US" altLang="zh-CN">
                <a:solidFill>
                  <a:srgbClr val="FF0000"/>
                </a:solidFill>
              </a:rPr>
              <a:t>Github</a:t>
            </a:r>
            <a:r>
              <a:rPr lang="zh-CN" altLang="en-US">
                <a:solidFill>
                  <a:srgbClr val="FF0000"/>
                </a:solidFill>
              </a:rPr>
              <a:t>仓库</a:t>
            </a:r>
          </a:p>
        </p:txBody>
      </p:sp>
      <p:cxnSp>
        <p:nvCxnSpPr>
          <p:cNvPr id="20" name="直接箭头连接符 19"/>
          <p:cNvCxnSpPr>
            <a:stCxn id="6" idx="2"/>
          </p:cNvCxnSpPr>
          <p:nvPr/>
        </p:nvCxnSpPr>
        <p:spPr>
          <a:xfrm flipH="1">
            <a:off x="5189220" y="2571115"/>
            <a:ext cx="1261110" cy="9601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7" idx="2"/>
          </p:cNvCxnSpPr>
          <p:nvPr/>
        </p:nvCxnSpPr>
        <p:spPr>
          <a:xfrm flipH="1">
            <a:off x="6651625" y="2569845"/>
            <a:ext cx="511175" cy="9613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9" idx="2"/>
          </p:cNvCxnSpPr>
          <p:nvPr/>
        </p:nvCxnSpPr>
        <p:spPr>
          <a:xfrm>
            <a:off x="7741285" y="2569845"/>
            <a:ext cx="535940" cy="9613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endCxn id="17" idx="2"/>
          </p:cNvCxnSpPr>
          <p:nvPr/>
        </p:nvCxnSpPr>
        <p:spPr>
          <a:xfrm flipV="1">
            <a:off x="8316595" y="1703705"/>
            <a:ext cx="6985" cy="4203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3" idx="3"/>
            <a:endCxn id="18" idx="1"/>
          </p:cNvCxnSpPr>
          <p:nvPr/>
        </p:nvCxnSpPr>
        <p:spPr>
          <a:xfrm flipV="1">
            <a:off x="9168130" y="2360930"/>
            <a:ext cx="379095" cy="12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B5128"/>
                </a:solidFill>
                <a:sym typeface="+mn-ea"/>
              </a:rPr>
              <a:t>本次课程内容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6709" y="1520190"/>
            <a:ext cx="11199741" cy="4227195"/>
          </a:xfrm>
        </p:spPr>
        <p:txBody>
          <a:bodyPr/>
          <a:lstStyle/>
          <a:p>
            <a:pPr>
              <a:lnSpc>
                <a:spcPct val="160000"/>
              </a:lnSpc>
            </a:pPr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安装</a:t>
            </a:r>
            <a:r>
              <a:rPr lang="en-US" altLang="zh-CN">
                <a:sym typeface="+mn-ea"/>
              </a:rPr>
              <a:t>Anaconda</a:t>
            </a:r>
            <a:endParaRPr lang="zh-CN" altLang="en-US">
              <a:sym typeface="+mn-ea"/>
            </a:endParaRPr>
          </a:p>
          <a:p>
            <a:pPr>
              <a:lnSpc>
                <a:spcPct val="160000"/>
              </a:lnSpc>
            </a:pPr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用</a:t>
            </a:r>
            <a:r>
              <a:rPr lang="en-US" altLang="zh-CN">
                <a:sym typeface="+mn-ea"/>
              </a:rPr>
              <a:t>Python IDE</a:t>
            </a:r>
            <a:r>
              <a:rPr lang="zh-CN" altLang="en-US">
                <a:sym typeface="+mn-ea"/>
              </a:rPr>
              <a:t>编写一个</a:t>
            </a:r>
            <a:r>
              <a:rPr lang="en-US" altLang="zh-CN">
                <a:sym typeface="+mn-ea"/>
              </a:rPr>
              <a:t>Hello World</a:t>
            </a:r>
            <a:r>
              <a:rPr lang="zh-CN" altLang="en-US">
                <a:sym typeface="+mn-ea"/>
              </a:rPr>
              <a:t>程序</a:t>
            </a:r>
          </a:p>
          <a:p>
            <a:pPr>
              <a:lnSpc>
                <a:spcPct val="160000"/>
              </a:lnSpc>
            </a:pPr>
            <a:r>
              <a:rPr lang="en-US" altLang="zh-CN">
                <a:sym typeface="+mn-ea"/>
              </a:rPr>
              <a:t>3. 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Jupyter Notebook</a:t>
            </a:r>
            <a:endParaRPr lang="zh-CN" altLang="en-US">
              <a:sym typeface="+mn-ea"/>
            </a:endParaRPr>
          </a:p>
          <a:p>
            <a:pPr>
              <a:lnSpc>
                <a:spcPct val="160000"/>
              </a:lnSpc>
            </a:pPr>
            <a:r>
              <a:rPr lang="en-US" altLang="zh-CN">
                <a:sym typeface="+mn-ea"/>
              </a:rPr>
              <a:t>4. </a:t>
            </a:r>
            <a:r>
              <a:rPr lang="zh-CN" altLang="en-US">
                <a:sym typeface="+mn-ea"/>
              </a:rPr>
              <a:t>课程文件下载链接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坚果云链接</a:t>
            </a:r>
            <a:r>
              <a:rPr lang="en-US" altLang="zh-CN">
                <a:sym typeface="+mn-ea"/>
              </a:rPr>
              <a:t>)</a:t>
            </a:r>
          </a:p>
          <a:p>
            <a:pPr>
              <a:lnSpc>
                <a:spcPct val="160000"/>
              </a:lnSpc>
            </a:pPr>
            <a:r>
              <a:rPr lang="en-US" altLang="zh-CN">
                <a:sym typeface="+mn-ea"/>
              </a:rPr>
              <a:t>5. </a:t>
            </a:r>
            <a:r>
              <a:rPr lang="zh-CN" altLang="en-US">
                <a:sym typeface="+mn-ea"/>
              </a:rPr>
              <a:t>学习</a:t>
            </a:r>
            <a:r>
              <a:rPr lang="en-US" altLang="zh-CN">
                <a:sym typeface="+mn-ea"/>
              </a:rPr>
              <a:t>Python</a:t>
            </a:r>
            <a:r>
              <a:rPr lang="zh-CN" altLang="en-US">
                <a:sym typeface="+mn-ea"/>
              </a:rPr>
              <a:t>语法</a:t>
            </a:r>
          </a:p>
          <a:p>
            <a:pPr>
              <a:lnSpc>
                <a:spcPct val="160000"/>
              </a:lnSpc>
            </a:pPr>
            <a:r>
              <a:rPr lang="en-US" altLang="zh-CN">
                <a:sym typeface="+mn-ea"/>
              </a:rPr>
              <a:t>6. 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Anaconda</a:t>
            </a:r>
            <a:r>
              <a:rPr lang="zh-CN" altLang="en-US">
                <a:sym typeface="+mn-ea"/>
              </a:rPr>
              <a:t>创建虚拟环境来管理项目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编写一个</a:t>
            </a:r>
            <a:r>
              <a:rPr lang="en-US" altLang="zh-CN">
                <a:sym typeface="+mn-ea"/>
              </a:rPr>
              <a:t>Hello World</a:t>
            </a:r>
            <a:r>
              <a:rPr lang="zh-CN" altLang="en-US">
                <a:sym typeface="+mn-ea"/>
              </a:rPr>
              <a:t>程序（以</a:t>
            </a:r>
            <a:r>
              <a:rPr lang="en-US" altLang="zh-CN">
                <a:sym typeface="+mn-ea"/>
              </a:rPr>
              <a:t>PyCharm</a:t>
            </a:r>
            <a:r>
              <a:rPr lang="zh-CN" altLang="en-US">
                <a:sym typeface="+mn-ea"/>
              </a:rPr>
              <a:t>为例）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6709" y="1227772"/>
            <a:ext cx="11199741" cy="521970"/>
          </a:xfrm>
        </p:spPr>
        <p:txBody>
          <a:bodyPr/>
          <a:lstStyle/>
          <a:p>
            <a:r>
              <a:rPr lang="zh-CN" altLang="en-US"/>
              <a:t>准备一个项目文件夹，并用</a:t>
            </a:r>
            <a:r>
              <a:rPr lang="en-US" altLang="zh-CN"/>
              <a:t>PyCharm</a:t>
            </a:r>
            <a:r>
              <a:rPr lang="zh-CN" altLang="en-US"/>
              <a:t>打开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34DFF-A8DE-B148-81B1-4F37B46AC470}" type="slidenum">
              <a:rPr kumimoji="1" lang="zh-CN" altLang="en-US" smtClean="0"/>
              <a:t>20</a:t>
            </a:fld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80085" y="1848485"/>
            <a:ext cx="72428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例如，在桌面上新建一个</a:t>
            </a:r>
            <a:r>
              <a:rPr lang="en-US" altLang="zh-CN"/>
              <a:t>python_hello_world</a:t>
            </a:r>
            <a:r>
              <a:rPr lang="zh-CN" altLang="en-US"/>
              <a:t>文件夹</a:t>
            </a:r>
          </a:p>
          <a:p>
            <a:r>
              <a:rPr lang="zh-CN" altLang="en-US"/>
              <a:t>打开</a:t>
            </a:r>
            <a:r>
              <a:rPr lang="en-US" altLang="zh-CN"/>
              <a:t>PyCharm</a:t>
            </a:r>
            <a:r>
              <a:rPr lang="zh-CN" altLang="en-US"/>
              <a:t>，在欢迎界面选择</a:t>
            </a:r>
            <a:r>
              <a:rPr lang="en-US" altLang="zh-CN"/>
              <a:t>“</a:t>
            </a:r>
            <a:r>
              <a:rPr lang="zh-CN" altLang="en-US"/>
              <a:t>打开</a:t>
            </a:r>
            <a:r>
              <a:rPr lang="en-US" altLang="zh-CN"/>
              <a:t>”</a:t>
            </a:r>
            <a:r>
              <a:rPr lang="zh-CN" altLang="en-US"/>
              <a:t>，选择刚刚新建的文件夹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10" y="2635250"/>
            <a:ext cx="5134610" cy="37134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200" y="2629535"/>
            <a:ext cx="5334000" cy="371919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9986645" y="5264785"/>
            <a:ext cx="685165" cy="34099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编写一个</a:t>
            </a:r>
            <a:r>
              <a:rPr lang="en-US" altLang="zh-CN">
                <a:sym typeface="+mn-ea"/>
              </a:rPr>
              <a:t>Hello World</a:t>
            </a:r>
            <a:r>
              <a:rPr lang="zh-CN" altLang="en-US">
                <a:sym typeface="+mn-ea"/>
              </a:rPr>
              <a:t>程序（以</a:t>
            </a:r>
            <a:r>
              <a:rPr lang="en-US" altLang="zh-CN">
                <a:sym typeface="+mn-ea"/>
              </a:rPr>
              <a:t>PyCharm</a:t>
            </a:r>
            <a:r>
              <a:rPr lang="zh-CN" altLang="en-US">
                <a:sym typeface="+mn-ea"/>
              </a:rPr>
              <a:t>为例）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6709" y="1227772"/>
            <a:ext cx="11199741" cy="521970"/>
          </a:xfrm>
        </p:spPr>
        <p:txBody>
          <a:bodyPr/>
          <a:lstStyle/>
          <a:p>
            <a:r>
              <a:rPr lang="zh-CN" altLang="en-US"/>
              <a:t>准备一个项目文件夹，并用</a:t>
            </a:r>
            <a:r>
              <a:rPr lang="en-US" altLang="zh-CN"/>
              <a:t>PyCharm</a:t>
            </a:r>
            <a:r>
              <a:rPr lang="zh-CN" altLang="en-US"/>
              <a:t>打开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34DFF-A8DE-B148-81B1-4F37B46AC470}" type="slidenum">
              <a:rPr kumimoji="1" lang="zh-CN" altLang="en-US" smtClean="0"/>
              <a:t>21</a:t>
            </a:fld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80085" y="1848485"/>
            <a:ext cx="93383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 typeface="+mj-lt"/>
              <a:buNone/>
            </a:pPr>
            <a:r>
              <a:rPr lang="zh-CN" altLang="en-US">
                <a:sym typeface="+mn-ea"/>
              </a:rPr>
              <a:t>如果打开不是欢迎页面，可以从左上角的四条杠图标中的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文件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选项卡下打开文件夹</a:t>
            </a:r>
            <a:endParaRPr lang="zh-CN" altLang="en-US"/>
          </a:p>
          <a:p>
            <a:pPr algn="l">
              <a:buClrTx/>
              <a:buSzTx/>
              <a:buFont typeface="+mj-lt"/>
              <a:buNone/>
            </a:pPr>
            <a:r>
              <a:rPr lang="zh-CN" altLang="en-US">
                <a:sym typeface="+mn-ea"/>
              </a:rPr>
              <a:t>点击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打开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（如果后续需要新建项目可以选择新建项目）</a:t>
            </a:r>
            <a:endParaRPr lang="zh-CN" altLang="en-US"/>
          </a:p>
          <a:p>
            <a:pPr algn="l">
              <a:buClrTx/>
              <a:buSzTx/>
              <a:buFont typeface="+mj-lt"/>
              <a:buNone/>
            </a:pPr>
            <a:r>
              <a:rPr lang="zh-CN" altLang="en-US">
                <a:sym typeface="+mn-ea"/>
              </a:rPr>
              <a:t>输入项目文件夹路径以打开项目（注意路径不是截图上的）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205" y="2828290"/>
            <a:ext cx="2153285" cy="38760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390" y="2828290"/>
            <a:ext cx="6218555" cy="38760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编写一个</a:t>
            </a:r>
            <a:r>
              <a:rPr lang="en-US" altLang="zh-CN">
                <a:sym typeface="+mn-ea"/>
              </a:rPr>
              <a:t>Hello World</a:t>
            </a:r>
            <a:r>
              <a:rPr lang="zh-CN" altLang="en-US">
                <a:sym typeface="+mn-ea"/>
              </a:rPr>
              <a:t>程序（以</a:t>
            </a:r>
            <a:r>
              <a:rPr lang="en-US" altLang="zh-CN">
                <a:sym typeface="+mn-ea"/>
              </a:rPr>
              <a:t>PyCharm</a:t>
            </a:r>
            <a:r>
              <a:rPr lang="zh-CN" altLang="en-US">
                <a:sym typeface="+mn-ea"/>
              </a:rPr>
              <a:t>为例）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6709" y="1227772"/>
            <a:ext cx="11199741" cy="521970"/>
          </a:xfrm>
        </p:spPr>
        <p:txBody>
          <a:bodyPr/>
          <a:lstStyle/>
          <a:p>
            <a:r>
              <a:rPr lang="zh-CN" altLang="en-US"/>
              <a:t>新建一个</a:t>
            </a:r>
            <a:r>
              <a:rPr lang="en-US" altLang="zh-CN"/>
              <a:t>HelloWorld.py</a:t>
            </a:r>
            <a:r>
              <a:rPr lang="zh-CN" altLang="en-US"/>
              <a:t>文件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34DFF-A8DE-B148-81B1-4F37B46AC470}" type="slidenum">
              <a:rPr kumimoji="1" lang="zh-CN" altLang="en-US" smtClean="0"/>
              <a:t>22</a:t>
            </a:fld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80085" y="1848485"/>
            <a:ext cx="93383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 typeface="+mj-lt"/>
              <a:buNone/>
            </a:pPr>
            <a:r>
              <a:rPr lang="zh-CN" altLang="en-US">
                <a:sym typeface="+mn-ea"/>
              </a:rPr>
              <a:t>点击项目页的</a:t>
            </a:r>
            <a:r>
              <a:rPr lang="en-US" altLang="zh-CN">
                <a:sym typeface="+mn-ea"/>
              </a:rPr>
              <a:t>”+”</a:t>
            </a:r>
            <a:r>
              <a:rPr lang="zh-CN" altLang="en-US">
                <a:sym typeface="+mn-ea"/>
              </a:rPr>
              <a:t>号，选择</a:t>
            </a:r>
            <a:r>
              <a:rPr lang="en-US" altLang="zh-CN">
                <a:sym typeface="+mn-ea"/>
              </a:rPr>
              <a:t>Python</a:t>
            </a:r>
            <a:r>
              <a:rPr lang="zh-CN" altLang="en-US">
                <a:sym typeface="+mn-ea"/>
              </a:rPr>
              <a:t>文件。在弹出的窗口中输入文件名称</a:t>
            </a:r>
            <a:r>
              <a:rPr lang="en-US" altLang="zh-CN">
                <a:sym typeface="+mn-ea"/>
              </a:rPr>
              <a:t>”HelloWorld”</a:t>
            </a:r>
          </a:p>
          <a:p>
            <a:pPr algn="l">
              <a:buClrTx/>
              <a:buSzTx/>
              <a:buFont typeface="+mj-lt"/>
              <a:buNone/>
            </a:pPr>
            <a:r>
              <a:rPr lang="zh-CN" altLang="en-US">
                <a:sym typeface="+mn-ea"/>
              </a:rPr>
              <a:t>或者，从左上角的四条杠图标中的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文件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选项卡下，点击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新建文件或目录</a:t>
            </a:r>
            <a:r>
              <a:rPr lang="en-US" altLang="zh-CN">
                <a:sym typeface="+mn-ea"/>
              </a:rPr>
              <a:t>”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10" y="2807335"/>
            <a:ext cx="4511675" cy="38620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rcRect l="21413" r="22499"/>
          <a:stretch>
            <a:fillRect/>
          </a:stretch>
        </p:blipFill>
        <p:spPr>
          <a:xfrm>
            <a:off x="8267065" y="3164205"/>
            <a:ext cx="3542665" cy="30581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765" y="2818130"/>
            <a:ext cx="3169920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编写一个</a:t>
            </a:r>
            <a:r>
              <a:rPr lang="en-US" altLang="zh-CN">
                <a:sym typeface="+mn-ea"/>
              </a:rPr>
              <a:t>Hello World</a:t>
            </a:r>
            <a:r>
              <a:rPr lang="zh-CN" altLang="en-US">
                <a:sym typeface="+mn-ea"/>
              </a:rPr>
              <a:t>程序（以</a:t>
            </a:r>
            <a:r>
              <a:rPr lang="en-US" altLang="zh-CN">
                <a:sym typeface="+mn-ea"/>
              </a:rPr>
              <a:t>PyCharm</a:t>
            </a:r>
            <a:r>
              <a:rPr lang="zh-CN" altLang="en-US">
                <a:sym typeface="+mn-ea"/>
              </a:rPr>
              <a:t>为例）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6709" y="1227772"/>
            <a:ext cx="11199741" cy="521970"/>
          </a:xfrm>
        </p:spPr>
        <p:txBody>
          <a:bodyPr/>
          <a:lstStyle/>
          <a:p>
            <a:r>
              <a:rPr lang="zh-CN" altLang="en-US"/>
              <a:t>添加</a:t>
            </a:r>
            <a:r>
              <a:rPr lang="en-US" altLang="zh-CN"/>
              <a:t>Python</a:t>
            </a:r>
            <a:r>
              <a:rPr lang="zh-CN" altLang="en-US"/>
              <a:t>解释器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34DFF-A8DE-B148-81B1-4F37B46AC470}" type="slidenum">
              <a:rPr kumimoji="1" lang="zh-CN" altLang="en-US" smtClean="0"/>
              <a:t>23</a:t>
            </a:fld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470775" y="2168525"/>
            <a:ext cx="44786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/>
              <a:t>新建</a:t>
            </a:r>
            <a:r>
              <a:rPr lang="en-US" altLang="zh-CN"/>
              <a:t>HelloWorld.py</a:t>
            </a:r>
            <a:r>
              <a:rPr lang="zh-CN" altLang="en-US"/>
              <a:t>后，弹出一个代码窗口</a:t>
            </a:r>
          </a:p>
          <a:p>
            <a:pPr marL="800100" lvl="1" indent="-342900">
              <a:buAutoNum type="arabicPeriod"/>
            </a:pPr>
            <a:r>
              <a:rPr lang="zh-CN" altLang="en-US"/>
              <a:t>点击底部</a:t>
            </a:r>
            <a:r>
              <a:rPr lang="en-US" altLang="zh-CN"/>
              <a:t>“</a:t>
            </a:r>
            <a:r>
              <a:rPr lang="zh-CN" altLang="en-US"/>
              <a:t>无解释器</a:t>
            </a:r>
            <a:r>
              <a:rPr lang="en-US" altLang="zh-CN"/>
              <a:t>”</a:t>
            </a:r>
            <a:r>
              <a:rPr lang="zh-CN" altLang="en-US"/>
              <a:t>框</a:t>
            </a:r>
          </a:p>
          <a:p>
            <a:pPr marL="800100" lvl="1" indent="-342900">
              <a:buAutoNum type="arabicPeriod"/>
            </a:pPr>
            <a:r>
              <a:rPr lang="zh-CN" altLang="en-US"/>
              <a:t>点击</a:t>
            </a:r>
            <a:r>
              <a:rPr lang="en-US" altLang="zh-CN"/>
              <a:t>“</a:t>
            </a:r>
            <a:r>
              <a:rPr lang="zh-CN" altLang="en-US"/>
              <a:t>添加新的解释器</a:t>
            </a:r>
            <a:r>
              <a:rPr lang="en-US" altLang="zh-CN"/>
              <a:t>”</a:t>
            </a:r>
            <a:r>
              <a:rPr lang="zh-CN" altLang="en-US"/>
              <a:t>，并选择添加本地解释器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0" y="1749425"/>
            <a:ext cx="7279005" cy="46126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编写一个</a:t>
            </a:r>
            <a:r>
              <a:rPr lang="en-US" altLang="zh-CN">
                <a:sym typeface="+mn-ea"/>
              </a:rPr>
              <a:t>Hello World</a:t>
            </a:r>
            <a:r>
              <a:rPr lang="zh-CN" altLang="en-US">
                <a:sym typeface="+mn-ea"/>
              </a:rPr>
              <a:t>程序（以</a:t>
            </a:r>
            <a:r>
              <a:rPr lang="en-US" altLang="zh-CN">
                <a:sym typeface="+mn-ea"/>
              </a:rPr>
              <a:t>PyCharm</a:t>
            </a:r>
            <a:r>
              <a:rPr lang="zh-CN" altLang="en-US">
                <a:sym typeface="+mn-ea"/>
              </a:rPr>
              <a:t>为例）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6709" y="1227772"/>
            <a:ext cx="11199741" cy="521970"/>
          </a:xfrm>
        </p:spPr>
        <p:txBody>
          <a:bodyPr/>
          <a:lstStyle/>
          <a:p>
            <a:r>
              <a:rPr lang="en-US" altLang="zh-CN"/>
              <a:t>Python</a:t>
            </a:r>
            <a:r>
              <a:rPr lang="zh-CN" altLang="en-US"/>
              <a:t>解释器是什么？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34DFF-A8DE-B148-81B1-4F37B46AC470}" type="slidenum">
              <a:rPr kumimoji="1" lang="zh-CN" altLang="en-US" smtClean="0"/>
              <a:t>24</a:t>
            </a:fld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07390" y="1809115"/>
            <a:ext cx="1006284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解释器就是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执行</a:t>
            </a:r>
            <a:r>
              <a:rPr lang="en-US" altLang="zh-CN">
                <a:sym typeface="+mn-ea"/>
              </a:rPr>
              <a:t> Python </a:t>
            </a:r>
            <a:r>
              <a:rPr lang="zh-CN" altLang="en-US">
                <a:sym typeface="+mn-ea"/>
              </a:rPr>
              <a:t>代码的工具</a:t>
            </a:r>
            <a:r>
              <a:rPr lang="en-US" altLang="zh-CN">
                <a:sym typeface="+mn-ea"/>
              </a:rPr>
              <a:t>”</a:t>
            </a:r>
            <a:endParaRPr lang="en-US" altLang="zh-CN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Python </a:t>
            </a:r>
            <a:r>
              <a:rPr lang="zh-CN" altLang="en-US">
                <a:sym typeface="+mn-ea"/>
              </a:rPr>
              <a:t>代码本身只是文本，必须交给解释器（</a:t>
            </a:r>
            <a:r>
              <a:rPr lang="en-US" altLang="zh-CN">
                <a:sym typeface="+mn-ea"/>
              </a:rPr>
              <a:t>Python </a:t>
            </a:r>
            <a:r>
              <a:rPr lang="zh-CN" altLang="en-US">
                <a:sym typeface="+mn-ea"/>
              </a:rPr>
              <a:t>的运行环境）来执行。</a:t>
            </a:r>
            <a:endParaRPr lang="en-US" altLang="zh-CN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不同解释器，就像不同的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翻译官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，负责把</a:t>
            </a:r>
            <a:r>
              <a:rPr lang="en-US" altLang="zh-CN">
                <a:sym typeface="+mn-ea"/>
              </a:rPr>
              <a:t> Python </a:t>
            </a:r>
            <a:r>
              <a:rPr lang="zh-CN" altLang="en-US">
                <a:sym typeface="+mn-ea"/>
              </a:rPr>
              <a:t>代码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翻译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成计算机能理解的动作。</a:t>
            </a:r>
            <a:endParaRPr lang="zh-CN" altLang="en-US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不同解释器可能不一样</a:t>
            </a:r>
            <a:endParaRPr lang="en-US" altLang="zh-CN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版本不同：有的项目用</a:t>
            </a:r>
            <a:r>
              <a:rPr lang="en-US" altLang="zh-CN">
                <a:sym typeface="+mn-ea"/>
              </a:rPr>
              <a:t> Python 3.8</a:t>
            </a:r>
            <a:r>
              <a:rPr lang="zh-CN" altLang="en-US">
                <a:sym typeface="+mn-ea"/>
              </a:rPr>
              <a:t>，有的用</a:t>
            </a:r>
            <a:r>
              <a:rPr lang="en-US" altLang="zh-CN">
                <a:sym typeface="+mn-ea"/>
              </a:rPr>
              <a:t> Python 3.11</a:t>
            </a:r>
            <a:r>
              <a:rPr lang="zh-CN" altLang="en-US">
                <a:sym typeface="+mn-ea"/>
              </a:rPr>
              <a:t>。</a:t>
            </a:r>
            <a:endParaRPr lang="en-US" altLang="zh-CN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环境不同：有的解释器安装了</a:t>
            </a:r>
            <a:r>
              <a:rPr lang="en-US" altLang="zh-CN">
                <a:sym typeface="+mn-ea"/>
              </a:rPr>
              <a:t> numpy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pandas</a:t>
            </a:r>
            <a:r>
              <a:rPr lang="zh-CN" altLang="en-US">
                <a:sym typeface="+mn-ea"/>
              </a:rPr>
              <a:t>，有的解释器很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干净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，什么库都没有。</a:t>
            </a:r>
            <a:endParaRPr lang="en-US" altLang="zh-CN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所以一个项目要指定用哪个解释器，否则代码可能因为缺少库或版本不兼容而报错。</a:t>
            </a:r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2107565" y="4184015"/>
            <a:ext cx="7263130" cy="2156460"/>
            <a:chOff x="783" y="6587"/>
            <a:chExt cx="11438" cy="3396"/>
          </a:xfrm>
        </p:grpSpPr>
        <p:sp>
          <p:nvSpPr>
            <p:cNvPr id="7" name="文本框 6"/>
            <p:cNvSpPr txBox="1"/>
            <p:nvPr/>
          </p:nvSpPr>
          <p:spPr>
            <a:xfrm>
              <a:off x="783" y="8967"/>
              <a:ext cx="387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Python</a:t>
              </a:r>
              <a:r>
                <a:rPr lang="zh-CN" altLang="en-US"/>
                <a:t>代码</a:t>
              </a:r>
            </a:p>
            <a:p>
              <a:pPr algn="ctr"/>
              <a:r>
                <a:rPr lang="zh-CN" altLang="en-US"/>
                <a:t>（</a:t>
              </a:r>
              <a:r>
                <a:rPr lang="en-US" altLang="zh-CN"/>
                <a:t>numpy.array([0,1])</a:t>
              </a:r>
              <a:r>
                <a:rPr lang="zh-CN" altLang="en-US"/>
                <a:t>）</a:t>
              </a: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1883" y="6587"/>
              <a:ext cx="10339" cy="3198"/>
              <a:chOff x="1883" y="6587"/>
              <a:chExt cx="10339" cy="3198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83" y="7246"/>
                <a:ext cx="1669" cy="1633"/>
              </a:xfrm>
              <a:prstGeom prst="rect">
                <a:avLst/>
              </a:prstGeom>
            </p:spPr>
          </p:pic>
          <p:sp>
            <p:nvSpPr>
              <p:cNvPr id="8" name="矩形 7"/>
              <p:cNvSpPr/>
              <p:nvPr/>
            </p:nvSpPr>
            <p:spPr>
              <a:xfrm>
                <a:off x="5622" y="6587"/>
                <a:ext cx="3407" cy="12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5623" y="6588"/>
                <a:ext cx="3406" cy="1281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altLang="zh-CN"/>
                  <a:t>Python 3.8</a:t>
                </a:r>
              </a:p>
              <a:p>
                <a:pPr algn="ctr">
                  <a:lnSpc>
                    <a:spcPct val="110000"/>
                  </a:lnSpc>
                </a:pPr>
                <a:r>
                  <a:rPr lang="en-US" altLang="zh-CN"/>
                  <a:t>matplotlib</a:t>
                </a: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5623" y="8410"/>
                <a:ext cx="3407" cy="12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5624" y="8411"/>
                <a:ext cx="3406" cy="1281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altLang="zh-CN"/>
                  <a:t>Python 3.11</a:t>
                </a:r>
              </a:p>
              <a:p>
                <a:pPr algn="ctr">
                  <a:lnSpc>
                    <a:spcPct val="110000"/>
                  </a:lnSpc>
                </a:pPr>
                <a:r>
                  <a:rPr lang="en-US" altLang="zh-CN"/>
                  <a:t>numpy</a:t>
                </a:r>
              </a:p>
            </p:txBody>
          </p:sp>
          <p:cxnSp>
            <p:nvCxnSpPr>
              <p:cNvPr id="15" name="肘形连接符 14"/>
              <p:cNvCxnSpPr>
                <a:stCxn id="4" idx="3"/>
                <a:endCxn id="9" idx="1"/>
              </p:cNvCxnSpPr>
              <p:nvPr/>
            </p:nvCxnSpPr>
            <p:spPr>
              <a:xfrm flipV="1">
                <a:off x="3552" y="7229"/>
                <a:ext cx="2071" cy="834"/>
              </a:xfrm>
              <a:prstGeom prst="bentConnector3">
                <a:avLst>
                  <a:gd name="adj1" fmla="val 50024"/>
                </a:avLst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6" name="肘形连接符 15"/>
              <p:cNvCxnSpPr>
                <a:endCxn id="14" idx="1"/>
              </p:cNvCxnSpPr>
              <p:nvPr/>
            </p:nvCxnSpPr>
            <p:spPr>
              <a:xfrm>
                <a:off x="3552" y="8053"/>
                <a:ext cx="2072" cy="999"/>
              </a:xfrm>
              <a:prstGeom prst="bentConnector3">
                <a:avLst>
                  <a:gd name="adj1" fmla="val 50048"/>
                </a:avLst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/>
              <p:cNvCxnSpPr>
                <a:stCxn id="9" idx="3"/>
              </p:cNvCxnSpPr>
              <p:nvPr/>
            </p:nvCxnSpPr>
            <p:spPr>
              <a:xfrm>
                <a:off x="9029" y="7229"/>
                <a:ext cx="1776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/>
              <p:nvPr/>
            </p:nvCxnSpPr>
            <p:spPr>
              <a:xfrm>
                <a:off x="9030" y="9052"/>
                <a:ext cx="1776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02" y="8477"/>
                <a:ext cx="1121" cy="1308"/>
              </a:xfrm>
              <a:prstGeom prst="rect">
                <a:avLst/>
              </a:prstGeom>
            </p:spPr>
          </p:pic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00" y="6772"/>
                <a:ext cx="996" cy="91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编写一个</a:t>
            </a:r>
            <a:r>
              <a:rPr lang="en-US" altLang="zh-CN">
                <a:sym typeface="+mn-ea"/>
              </a:rPr>
              <a:t>Hello World</a:t>
            </a:r>
            <a:r>
              <a:rPr lang="zh-CN" altLang="en-US">
                <a:sym typeface="+mn-ea"/>
              </a:rPr>
              <a:t>程序（以</a:t>
            </a:r>
            <a:r>
              <a:rPr lang="en-US" altLang="zh-CN">
                <a:sym typeface="+mn-ea"/>
              </a:rPr>
              <a:t>PyCharm</a:t>
            </a:r>
            <a:r>
              <a:rPr lang="zh-CN" altLang="en-US">
                <a:sym typeface="+mn-ea"/>
              </a:rPr>
              <a:t>为例）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6709" y="1227772"/>
            <a:ext cx="11199741" cy="521970"/>
          </a:xfrm>
        </p:spPr>
        <p:txBody>
          <a:bodyPr/>
          <a:lstStyle/>
          <a:p>
            <a:r>
              <a:rPr lang="zh-CN" altLang="en-US"/>
              <a:t>添加</a:t>
            </a:r>
            <a:r>
              <a:rPr lang="en-US" altLang="zh-CN"/>
              <a:t>Python</a:t>
            </a:r>
            <a:r>
              <a:rPr lang="zh-CN" altLang="en-US"/>
              <a:t>解释器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34DFF-A8DE-B148-81B1-4F37B46AC470}" type="slidenum">
              <a:rPr kumimoji="1" lang="zh-CN" altLang="en-US" smtClean="0"/>
              <a:t>25</a:t>
            </a:fld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477760" y="2048510"/>
            <a:ext cx="447865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点击了</a:t>
            </a:r>
            <a:r>
              <a:rPr lang="en-US" altLang="zh-CN">
                <a:sym typeface="+mn-ea"/>
              </a:rPr>
              <a:t>“</a:t>
            </a:r>
            <a:r>
              <a:rPr lang="zh-CN" altLang="en-US"/>
              <a:t>添加本地解释器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后</a:t>
            </a:r>
          </a:p>
          <a:p>
            <a:r>
              <a:rPr lang="zh-CN" altLang="en-US">
                <a:sym typeface="+mn-ea"/>
              </a:rPr>
              <a:t>点击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选择现有</a:t>
            </a:r>
            <a:r>
              <a:rPr lang="en-US" altLang="zh-CN">
                <a:sym typeface="+mn-ea"/>
              </a:rPr>
              <a:t>”</a:t>
            </a:r>
          </a:p>
          <a:p>
            <a:r>
              <a:rPr lang="en-US" altLang="zh-CN">
                <a:sym typeface="+mn-ea"/>
              </a:rPr>
              <a:t>Anaconda</a:t>
            </a:r>
            <a:r>
              <a:rPr lang="zh-CN" altLang="en-US">
                <a:sym typeface="+mn-ea"/>
              </a:rPr>
              <a:t>安装后自带一个</a:t>
            </a:r>
            <a:r>
              <a:rPr lang="en-US" altLang="zh-CN">
                <a:sym typeface="+mn-ea"/>
              </a:rPr>
              <a:t>Python</a:t>
            </a:r>
            <a:r>
              <a:rPr lang="zh-CN" altLang="en-US">
                <a:sym typeface="+mn-ea"/>
              </a:rPr>
              <a:t>解释器</a:t>
            </a:r>
          </a:p>
          <a:p>
            <a:r>
              <a:rPr lang="zh-CN" altLang="en-US">
                <a:sym typeface="+mn-ea"/>
              </a:rPr>
              <a:t>选择</a:t>
            </a:r>
            <a:r>
              <a:rPr lang="en-US" altLang="zh-CN">
                <a:sym typeface="+mn-ea"/>
              </a:rPr>
              <a:t>Anaconda</a:t>
            </a:r>
            <a:r>
              <a:rPr lang="zh-CN" altLang="en-US">
                <a:sym typeface="+mn-ea"/>
              </a:rPr>
              <a:t>自带的解释器</a:t>
            </a: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如果你安装了多个</a:t>
            </a:r>
            <a:r>
              <a:rPr lang="en-US" altLang="zh-CN">
                <a:sym typeface="+mn-ea"/>
              </a:rPr>
              <a:t>Python</a:t>
            </a:r>
            <a:r>
              <a:rPr lang="zh-CN" altLang="en-US">
                <a:sym typeface="+mn-ea"/>
              </a:rPr>
              <a:t>解释器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多个虚拟环境，可以按需选择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10" y="2048510"/>
            <a:ext cx="6995160" cy="36118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编写一个</a:t>
            </a:r>
            <a:r>
              <a:rPr lang="en-US" altLang="zh-CN">
                <a:sym typeface="+mn-ea"/>
              </a:rPr>
              <a:t>Hello World</a:t>
            </a:r>
            <a:r>
              <a:rPr lang="zh-CN" altLang="en-US">
                <a:sym typeface="+mn-ea"/>
              </a:rPr>
              <a:t>程序（以</a:t>
            </a:r>
            <a:r>
              <a:rPr lang="en-US" altLang="zh-CN">
                <a:sym typeface="+mn-ea"/>
              </a:rPr>
              <a:t>PyCharm</a:t>
            </a:r>
            <a:r>
              <a:rPr lang="zh-CN" altLang="en-US">
                <a:sym typeface="+mn-ea"/>
              </a:rPr>
              <a:t>为例）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6709" y="1227772"/>
            <a:ext cx="11199741" cy="521970"/>
          </a:xfrm>
        </p:spPr>
        <p:txBody>
          <a:bodyPr/>
          <a:lstStyle/>
          <a:p>
            <a:r>
              <a:rPr lang="zh-CN" altLang="en-US"/>
              <a:t>编写运行</a:t>
            </a:r>
            <a:r>
              <a:rPr lang="en-US" altLang="zh-CN"/>
              <a:t>HelloWorld</a:t>
            </a:r>
            <a:r>
              <a:rPr lang="zh-CN" altLang="en-US"/>
              <a:t>程序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34DFF-A8DE-B148-81B1-4F37B46AC470}" type="slidenum">
              <a:rPr kumimoji="1" lang="zh-CN" altLang="en-US" smtClean="0"/>
              <a:t>26</a:t>
            </a:fld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93370" y="2077720"/>
            <a:ext cx="5132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在代码窗口中输入</a:t>
            </a:r>
            <a:r>
              <a:rPr lang="en-US" altLang="zh-CN"/>
              <a:t> print(“Hello World”)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" y="2466340"/>
            <a:ext cx="5025390" cy="28822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755" y="2466340"/>
            <a:ext cx="6358255" cy="12801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532755" y="1821180"/>
            <a:ext cx="64300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在顶部选择</a:t>
            </a:r>
            <a:r>
              <a:rPr lang="en-US" altLang="zh-CN"/>
              <a:t>“</a:t>
            </a:r>
            <a:r>
              <a:rPr lang="zh-CN" altLang="en-US"/>
              <a:t>播放键</a:t>
            </a:r>
            <a:r>
              <a:rPr lang="en-US" altLang="zh-CN"/>
              <a:t>”</a:t>
            </a:r>
            <a:r>
              <a:rPr lang="zh-CN" altLang="en-US"/>
              <a:t>符号运行，在下方</a:t>
            </a:r>
            <a:r>
              <a:rPr lang="en-US" altLang="zh-CN"/>
              <a:t>“</a:t>
            </a:r>
            <a:r>
              <a:rPr lang="zh-CN" altLang="en-US"/>
              <a:t>运行</a:t>
            </a:r>
            <a:r>
              <a:rPr lang="en-US" altLang="zh-CN"/>
              <a:t>”</a:t>
            </a:r>
            <a:r>
              <a:rPr lang="zh-CN" altLang="en-US"/>
              <a:t>窗口打印出了</a:t>
            </a:r>
            <a:r>
              <a:rPr lang="en-US" altLang="zh-CN"/>
              <a:t>“Hello World”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755" y="3957955"/>
            <a:ext cx="6208395" cy="23812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编写一个</a:t>
            </a:r>
            <a:r>
              <a:rPr lang="en-US" altLang="zh-CN">
                <a:sym typeface="+mn-ea"/>
              </a:rPr>
              <a:t>Hello World</a:t>
            </a:r>
            <a:r>
              <a:rPr lang="zh-CN" altLang="en-US">
                <a:sym typeface="+mn-ea"/>
              </a:rPr>
              <a:t>程序（以</a:t>
            </a:r>
            <a:r>
              <a:rPr lang="en-US" altLang="zh-CN">
                <a:sym typeface="+mn-ea"/>
              </a:rPr>
              <a:t>PyCharm</a:t>
            </a:r>
            <a:r>
              <a:rPr lang="zh-CN" altLang="en-US">
                <a:sym typeface="+mn-ea"/>
              </a:rPr>
              <a:t>为例）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6709" y="1227772"/>
            <a:ext cx="11199741" cy="521970"/>
          </a:xfrm>
        </p:spPr>
        <p:txBody>
          <a:bodyPr/>
          <a:lstStyle/>
          <a:p>
            <a:r>
              <a:rPr lang="zh-CN" altLang="en-US">
                <a:sym typeface="+mn-ea"/>
              </a:rPr>
              <a:t>编写运行</a:t>
            </a:r>
            <a:r>
              <a:rPr lang="en-US" altLang="zh-CN"/>
              <a:t>HelloWorld</a:t>
            </a:r>
            <a:r>
              <a:rPr lang="zh-CN" altLang="en-US"/>
              <a:t>程序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34DFF-A8DE-B148-81B1-4F37B46AC470}" type="slidenum">
              <a:rPr kumimoji="1" lang="zh-CN" altLang="en-US" smtClean="0"/>
              <a:t>27</a:t>
            </a:fld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83590" y="1821815"/>
            <a:ext cx="51320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也可以使用终端来运行</a:t>
            </a:r>
            <a:r>
              <a:rPr lang="en-US" altLang="zh-CN"/>
              <a:t>HelloWorld.py</a:t>
            </a:r>
          </a:p>
          <a:p>
            <a:r>
              <a:rPr lang="zh-CN" altLang="en-US"/>
              <a:t>在左侧底部边栏选择</a:t>
            </a:r>
            <a:r>
              <a:rPr lang="en-US" altLang="zh-CN"/>
              <a:t>“</a:t>
            </a:r>
            <a:r>
              <a:rPr lang="zh-CN" altLang="en-US"/>
              <a:t>终端</a:t>
            </a:r>
            <a:r>
              <a:rPr lang="en-US" altLang="zh-CN"/>
              <a:t>”</a:t>
            </a:r>
          </a:p>
          <a:p>
            <a:r>
              <a:rPr lang="zh-CN" altLang="en-US"/>
              <a:t>在打开的终端里输入：</a:t>
            </a:r>
            <a:r>
              <a:rPr lang="en-US" altLang="zh-CN"/>
              <a:t>python HelloWorld.py</a:t>
            </a:r>
          </a:p>
          <a:p>
            <a:r>
              <a:rPr lang="zh-CN" altLang="en-US"/>
              <a:t>同样打印出</a:t>
            </a:r>
            <a:r>
              <a:rPr lang="en-US" altLang="zh-CN"/>
              <a:t> “Hello World”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85" y="3275330"/>
            <a:ext cx="1424940" cy="29565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665" y="3275330"/>
            <a:ext cx="6294120" cy="30708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0125" y="3611245"/>
            <a:ext cx="3168650" cy="165417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8682355" y="4267835"/>
            <a:ext cx="2022475" cy="34099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B5128"/>
                </a:solidFill>
                <a:sym typeface="+mn-ea"/>
              </a:rPr>
              <a:t>本次课程内容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6709" y="1520190"/>
            <a:ext cx="11199741" cy="4227195"/>
          </a:xfrm>
        </p:spPr>
        <p:txBody>
          <a:bodyPr/>
          <a:lstStyle/>
          <a:p>
            <a:pPr>
              <a:lnSpc>
                <a:spcPct val="160000"/>
              </a:lnSpc>
            </a:pPr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安装</a:t>
            </a:r>
            <a:r>
              <a:rPr lang="en-US" altLang="zh-CN">
                <a:sym typeface="+mn-ea"/>
              </a:rPr>
              <a:t>Anaconda</a:t>
            </a:r>
            <a:endParaRPr lang="zh-CN" altLang="en-US">
              <a:sym typeface="+mn-ea"/>
            </a:endParaRPr>
          </a:p>
          <a:p>
            <a:pPr>
              <a:lnSpc>
                <a:spcPct val="160000"/>
              </a:lnSpc>
            </a:pPr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用</a:t>
            </a:r>
            <a:r>
              <a:rPr lang="en-US" altLang="zh-CN">
                <a:sym typeface="+mn-ea"/>
              </a:rPr>
              <a:t>Python IDE</a:t>
            </a:r>
            <a:r>
              <a:rPr lang="zh-CN" altLang="en-US">
                <a:sym typeface="+mn-ea"/>
              </a:rPr>
              <a:t>编写一个</a:t>
            </a:r>
            <a:r>
              <a:rPr lang="en-US" altLang="zh-CN">
                <a:sym typeface="+mn-ea"/>
              </a:rPr>
              <a:t>Hello World</a:t>
            </a:r>
            <a:r>
              <a:rPr lang="zh-CN" altLang="en-US">
                <a:sym typeface="+mn-ea"/>
              </a:rPr>
              <a:t>程序</a:t>
            </a:r>
          </a:p>
          <a:p>
            <a:pPr>
              <a:lnSpc>
                <a:spcPct val="160000"/>
              </a:lnSpc>
            </a:pPr>
            <a:r>
              <a:rPr lang="en-US" altLang="zh-CN">
                <a:solidFill>
                  <a:srgbClr val="C00000"/>
                </a:solidFill>
                <a:sym typeface="+mn-ea"/>
              </a:rPr>
              <a:t>3. </a:t>
            </a:r>
            <a:r>
              <a:rPr lang="zh-CN" altLang="en-US">
                <a:solidFill>
                  <a:srgbClr val="C00000"/>
                </a:solidFill>
                <a:sym typeface="+mn-ea"/>
              </a:rPr>
              <a:t>使用</a:t>
            </a:r>
            <a:r>
              <a:rPr lang="en-US" altLang="zh-CN">
                <a:solidFill>
                  <a:srgbClr val="C00000"/>
                </a:solidFill>
                <a:sym typeface="+mn-ea"/>
              </a:rPr>
              <a:t>Jupyter Notebook</a:t>
            </a:r>
            <a:endParaRPr lang="zh-CN" altLang="en-US">
              <a:solidFill>
                <a:srgbClr val="C00000"/>
              </a:solidFill>
              <a:sym typeface="+mn-ea"/>
            </a:endParaRPr>
          </a:p>
          <a:p>
            <a:pPr>
              <a:lnSpc>
                <a:spcPct val="160000"/>
              </a:lnSpc>
            </a:pPr>
            <a:r>
              <a:rPr lang="en-US" altLang="zh-CN">
                <a:sym typeface="+mn-ea"/>
              </a:rPr>
              <a:t>4. </a:t>
            </a:r>
            <a:r>
              <a:rPr lang="zh-CN" altLang="en-US">
                <a:sym typeface="+mn-ea"/>
              </a:rPr>
              <a:t>课程文件下载链接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坚果云链接</a:t>
            </a:r>
            <a:r>
              <a:rPr lang="en-US" altLang="zh-CN">
                <a:sym typeface="+mn-ea"/>
              </a:rPr>
              <a:t>)</a:t>
            </a:r>
          </a:p>
          <a:p>
            <a:pPr>
              <a:lnSpc>
                <a:spcPct val="160000"/>
              </a:lnSpc>
            </a:pPr>
            <a:r>
              <a:rPr lang="en-US" altLang="zh-CN">
                <a:sym typeface="+mn-ea"/>
              </a:rPr>
              <a:t>5. </a:t>
            </a:r>
            <a:r>
              <a:rPr lang="zh-CN" altLang="en-US">
                <a:sym typeface="+mn-ea"/>
              </a:rPr>
              <a:t>学习</a:t>
            </a:r>
            <a:r>
              <a:rPr lang="en-US" altLang="zh-CN">
                <a:sym typeface="+mn-ea"/>
              </a:rPr>
              <a:t>Python</a:t>
            </a:r>
            <a:r>
              <a:rPr lang="zh-CN" altLang="en-US">
                <a:sym typeface="+mn-ea"/>
              </a:rPr>
              <a:t>语法</a:t>
            </a:r>
          </a:p>
          <a:p>
            <a:pPr>
              <a:lnSpc>
                <a:spcPct val="160000"/>
              </a:lnSpc>
            </a:pPr>
            <a:r>
              <a:rPr lang="en-US" altLang="zh-CN">
                <a:sym typeface="+mn-ea"/>
              </a:rPr>
              <a:t>6. 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Anaconda</a:t>
            </a:r>
            <a:r>
              <a:rPr lang="zh-CN" altLang="en-US">
                <a:sym typeface="+mn-ea"/>
              </a:rPr>
              <a:t>创建虚拟环境来管理项目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Jupyter Notebook</a:t>
            </a:r>
            <a:endParaRPr lang="zh-CN" altLang="en-US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9865" y="3044825"/>
            <a:ext cx="4699635" cy="372681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34DFF-A8DE-B148-81B1-4F37B46AC470}" type="slidenum">
              <a:rPr kumimoji="1" lang="zh-CN" altLang="en-US" smtClean="0"/>
              <a:t>29</a:t>
            </a:fld>
            <a:endParaRPr kumimoji="1" lang="zh-CN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346709" y="1227772"/>
            <a:ext cx="11199741" cy="52197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360045" indent="-360045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B5128"/>
              </a:buClr>
              <a:buFont typeface="Wingdings" panose="05000000000000000000" pitchFamily="2" charset="2"/>
              <a:buChar char="n"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打开</a:t>
            </a:r>
            <a:r>
              <a:rPr lang="en-US" altLang="zh-CN"/>
              <a:t>Jupyter Notebook </a:t>
            </a:r>
            <a:endParaRPr lang="zh-CN" altLang="en-US"/>
          </a:p>
        </p:txBody>
      </p:sp>
      <p:sp>
        <p:nvSpPr>
          <p:cNvPr id="7" name="内容占位符 3"/>
          <p:cNvSpPr>
            <a:spLocks noGrp="1"/>
          </p:cNvSpPr>
          <p:nvPr/>
        </p:nvSpPr>
        <p:spPr>
          <a:xfrm>
            <a:off x="717550" y="1682750"/>
            <a:ext cx="10137140" cy="1198880"/>
          </a:xfrm>
          <a:prstGeom prst="rect">
            <a:avLst/>
          </a:prstGeom>
        </p:spPr>
        <p:txBody>
          <a:bodyPr wrap="square" lIns="90000" anchor="t" anchorCtr="0">
            <a:spAutoFit/>
          </a:bodyPr>
          <a:lstStyle>
            <a:lvl1pPr marL="360045" indent="-360045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1.  </a:t>
            </a:r>
            <a:r>
              <a:rPr lang="zh-CN" altLang="en-US"/>
              <a:t>开始导航栏，</a:t>
            </a:r>
            <a:r>
              <a:rPr lang="en-US" altLang="zh-CN"/>
              <a:t>Anaconda3 </a:t>
            </a:r>
            <a:r>
              <a:rPr lang="zh-CN" altLang="en-US"/>
              <a:t>下点击</a:t>
            </a:r>
            <a:r>
              <a:rPr lang="en-US" altLang="zh-CN"/>
              <a:t>Jupyter Notebook</a:t>
            </a:r>
          </a:p>
          <a:p>
            <a:r>
              <a:rPr lang="en-US" altLang="zh-CN"/>
              <a:t>2.  </a:t>
            </a:r>
            <a:r>
              <a:rPr lang="zh-CN" altLang="en-US"/>
              <a:t>正常情况会自动打开浏览器，进入</a:t>
            </a:r>
            <a:r>
              <a:rPr lang="en-US" altLang="zh-CN">
                <a:sym typeface="+mn-ea"/>
              </a:rPr>
              <a:t>Jupyter Notebook</a:t>
            </a:r>
            <a:r>
              <a:rPr lang="zh-CN" altLang="en-US">
                <a:sym typeface="+mn-ea"/>
              </a:rPr>
              <a:t>界面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470" y="3044825"/>
            <a:ext cx="3248025" cy="36595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B5128"/>
                </a:solidFill>
                <a:sym typeface="+mn-ea"/>
              </a:rPr>
              <a:t>本次课程内容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6709" y="1520190"/>
            <a:ext cx="11199741" cy="4227195"/>
          </a:xfrm>
        </p:spPr>
        <p:txBody>
          <a:bodyPr/>
          <a:lstStyle/>
          <a:p>
            <a:pPr>
              <a:lnSpc>
                <a:spcPct val="160000"/>
              </a:lnSpc>
            </a:pPr>
            <a:r>
              <a:rPr lang="en-US" altLang="zh-CN">
                <a:solidFill>
                  <a:srgbClr val="C00000"/>
                </a:solidFill>
                <a:sym typeface="+mn-ea"/>
              </a:rPr>
              <a:t>1. </a:t>
            </a:r>
            <a:r>
              <a:rPr lang="zh-CN" altLang="en-US">
                <a:solidFill>
                  <a:srgbClr val="C00000"/>
                </a:solidFill>
                <a:sym typeface="+mn-ea"/>
              </a:rPr>
              <a:t>安装</a:t>
            </a:r>
            <a:r>
              <a:rPr lang="en-US" altLang="zh-CN">
                <a:solidFill>
                  <a:srgbClr val="C00000"/>
                </a:solidFill>
                <a:sym typeface="+mn-ea"/>
              </a:rPr>
              <a:t>Anaconda</a:t>
            </a:r>
            <a:endParaRPr lang="zh-CN" altLang="en-US">
              <a:solidFill>
                <a:srgbClr val="C00000"/>
              </a:solidFill>
              <a:sym typeface="+mn-ea"/>
            </a:endParaRPr>
          </a:p>
          <a:p>
            <a:pPr>
              <a:lnSpc>
                <a:spcPct val="160000"/>
              </a:lnSpc>
            </a:pPr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用</a:t>
            </a:r>
            <a:r>
              <a:rPr lang="en-US" altLang="zh-CN">
                <a:sym typeface="+mn-ea"/>
              </a:rPr>
              <a:t>Python IDE</a:t>
            </a:r>
            <a:r>
              <a:rPr lang="zh-CN" altLang="en-US">
                <a:sym typeface="+mn-ea"/>
              </a:rPr>
              <a:t>编写一个</a:t>
            </a:r>
            <a:r>
              <a:rPr lang="en-US" altLang="zh-CN">
                <a:sym typeface="+mn-ea"/>
              </a:rPr>
              <a:t>Hello World</a:t>
            </a:r>
            <a:r>
              <a:rPr lang="zh-CN" altLang="en-US">
                <a:sym typeface="+mn-ea"/>
              </a:rPr>
              <a:t>程序</a:t>
            </a:r>
          </a:p>
          <a:p>
            <a:pPr>
              <a:lnSpc>
                <a:spcPct val="160000"/>
              </a:lnSpc>
            </a:pPr>
            <a:r>
              <a:rPr lang="en-US" altLang="zh-CN">
                <a:sym typeface="+mn-ea"/>
              </a:rPr>
              <a:t>3. 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Jupyter Notebook</a:t>
            </a:r>
            <a:endParaRPr lang="zh-CN" altLang="en-US">
              <a:sym typeface="+mn-ea"/>
            </a:endParaRPr>
          </a:p>
          <a:p>
            <a:pPr>
              <a:lnSpc>
                <a:spcPct val="160000"/>
              </a:lnSpc>
            </a:pPr>
            <a:r>
              <a:rPr lang="en-US" altLang="zh-CN">
                <a:sym typeface="+mn-ea"/>
              </a:rPr>
              <a:t>4. </a:t>
            </a:r>
            <a:r>
              <a:rPr lang="zh-CN" altLang="en-US">
                <a:sym typeface="+mn-ea"/>
              </a:rPr>
              <a:t>课程文件下载链接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坚果云链接</a:t>
            </a:r>
            <a:r>
              <a:rPr lang="en-US" altLang="zh-CN">
                <a:sym typeface="+mn-ea"/>
              </a:rPr>
              <a:t>)</a:t>
            </a:r>
          </a:p>
          <a:p>
            <a:pPr>
              <a:lnSpc>
                <a:spcPct val="160000"/>
              </a:lnSpc>
            </a:pPr>
            <a:r>
              <a:rPr lang="en-US" altLang="zh-CN">
                <a:sym typeface="+mn-ea"/>
              </a:rPr>
              <a:t>5. </a:t>
            </a:r>
            <a:r>
              <a:rPr lang="zh-CN" altLang="en-US">
                <a:sym typeface="+mn-ea"/>
              </a:rPr>
              <a:t>学习</a:t>
            </a:r>
            <a:r>
              <a:rPr lang="en-US" altLang="zh-CN">
                <a:sym typeface="+mn-ea"/>
              </a:rPr>
              <a:t>Python</a:t>
            </a:r>
            <a:r>
              <a:rPr lang="zh-CN" altLang="en-US">
                <a:sym typeface="+mn-ea"/>
              </a:rPr>
              <a:t>语法</a:t>
            </a:r>
          </a:p>
          <a:p>
            <a:pPr>
              <a:lnSpc>
                <a:spcPct val="160000"/>
              </a:lnSpc>
            </a:pPr>
            <a:r>
              <a:rPr lang="en-US" altLang="zh-CN">
                <a:sym typeface="+mn-ea"/>
              </a:rPr>
              <a:t>6. 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Anaconda</a:t>
            </a:r>
            <a:r>
              <a:rPr lang="zh-CN" altLang="en-US">
                <a:sym typeface="+mn-ea"/>
              </a:rPr>
              <a:t>创建虚拟环境来管理项目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Jupyter Notebook</a:t>
            </a:r>
            <a:endParaRPr lang="zh-CN" altLang="en-US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316865" y="2976245"/>
            <a:ext cx="5316220" cy="272986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34DFF-A8DE-B148-81B1-4F37B46AC470}" type="slidenum">
              <a:rPr kumimoji="1" lang="zh-CN" altLang="en-US" smtClean="0"/>
              <a:t>30</a:t>
            </a:fld>
            <a:endParaRPr kumimoji="1" lang="zh-CN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346709" y="1227772"/>
            <a:ext cx="11199741" cy="52197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360045" indent="-360045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B5128"/>
              </a:buClr>
              <a:buFont typeface="Wingdings" panose="05000000000000000000" pitchFamily="2" charset="2"/>
              <a:buChar char="n"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打开</a:t>
            </a:r>
            <a:r>
              <a:rPr lang="en-US" altLang="zh-CN"/>
              <a:t>Jupyter Notebook </a:t>
            </a:r>
            <a:endParaRPr lang="zh-CN" altLang="en-US"/>
          </a:p>
        </p:txBody>
      </p:sp>
      <p:sp>
        <p:nvSpPr>
          <p:cNvPr id="7" name="内容占位符 3"/>
          <p:cNvSpPr>
            <a:spLocks noGrp="1"/>
          </p:cNvSpPr>
          <p:nvPr/>
        </p:nvSpPr>
        <p:spPr>
          <a:xfrm>
            <a:off x="746125" y="1824990"/>
            <a:ext cx="10137140" cy="645160"/>
          </a:xfrm>
          <a:prstGeom prst="rect">
            <a:avLst/>
          </a:prstGeom>
        </p:spPr>
        <p:txBody>
          <a:bodyPr wrap="square" lIns="90000" anchor="t" anchorCtr="0">
            <a:spAutoFit/>
          </a:bodyPr>
          <a:lstStyle>
            <a:lvl1pPr marL="360045" indent="-360045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ym typeface="+mn-ea"/>
              </a:rPr>
              <a:t>假如没有自动打开浏览器，则复制命令行中的网址到浏览器</a:t>
            </a:r>
          </a:p>
        </p:txBody>
      </p:sp>
      <p:pic>
        <p:nvPicPr>
          <p:cNvPr id="11" name="内容占位符 10"/>
          <p:cNvPicPr>
            <a:picLocks noGrp="1" noChangeAspect="1"/>
          </p:cNvPicPr>
          <p:nvPr>
            <p:ph idx="1"/>
          </p:nvPr>
        </p:nvPicPr>
        <p:blipFill>
          <a:blip r:embed="rId3"/>
          <a:srcRect r="44696"/>
          <a:stretch>
            <a:fillRect/>
          </a:stretch>
        </p:blipFill>
        <p:spPr>
          <a:xfrm>
            <a:off x="6164580" y="3366770"/>
            <a:ext cx="5293360" cy="126619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587625" y="5807710"/>
            <a:ext cx="13963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rgbClr val="FF0000"/>
                </a:solidFill>
              </a:rPr>
              <a:t>复制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348095" y="4933315"/>
            <a:ext cx="51981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rgbClr val="FF0000"/>
                </a:solidFill>
              </a:rPr>
              <a:t>粘贴至浏览器网址栏，</a:t>
            </a:r>
            <a:r>
              <a:rPr lang="en-US" altLang="zh-CN" sz="3200">
                <a:solidFill>
                  <a:srgbClr val="FF0000"/>
                </a:solidFill>
              </a:rPr>
              <a:t>Enter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28675" y="26079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找到</a:t>
            </a:r>
            <a:r>
              <a:rPr lang="en-US" altLang="zh-CN"/>
              <a:t>”copy and paste one of these URLs”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Jupyter Notebook</a:t>
            </a:r>
            <a:endParaRPr lang="zh-CN" altLang="en-US" dirty="0">
              <a:solidFill>
                <a:srgbClr val="0B5128"/>
              </a:solidFill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05435" y="1085215"/>
            <a:ext cx="11199495" cy="532765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</a:pP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Jupyter Notebook</a:t>
            </a:r>
            <a:r>
              <a:rPr lang="zh-CN" altLang="en-US">
                <a:sym typeface="+mn-ea"/>
              </a:rPr>
              <a:t>中打开项目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r="2127" b="52644"/>
          <a:stretch>
            <a:fillRect/>
          </a:stretch>
        </p:blipFill>
        <p:spPr>
          <a:xfrm>
            <a:off x="431800" y="2435860"/>
            <a:ext cx="10041255" cy="29241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98550" y="1790700"/>
            <a:ext cx="84010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用刚才的打开方法，</a:t>
            </a:r>
            <a:r>
              <a:rPr lang="en-US" altLang="zh-CN"/>
              <a:t>Jupyter Notebook</a:t>
            </a:r>
            <a:r>
              <a:rPr lang="zh-CN" altLang="en-US"/>
              <a:t>的默认路径是</a:t>
            </a:r>
            <a:r>
              <a:rPr lang="en-US" altLang="zh-CN"/>
              <a:t>C:\User\</a:t>
            </a:r>
            <a:r>
              <a:rPr lang="zh-CN" altLang="en-US"/>
              <a:t>用户名</a:t>
            </a:r>
            <a:endParaRPr lang="en-US" altLang="zh-CN"/>
          </a:p>
          <a:p>
            <a:r>
              <a:rPr lang="zh-CN" altLang="en-US"/>
              <a:t>如果将项目文件放在桌面，则可以点击</a:t>
            </a:r>
            <a:r>
              <a:rPr lang="en-US" altLang="zh-CN"/>
              <a:t>“Desktop”</a:t>
            </a:r>
            <a:r>
              <a:rPr lang="zh-CN" altLang="en-US"/>
              <a:t>进入桌面文件夹</a:t>
            </a:r>
          </a:p>
        </p:txBody>
      </p:sp>
      <p:sp>
        <p:nvSpPr>
          <p:cNvPr id="7" name="矩形 6"/>
          <p:cNvSpPr/>
          <p:nvPr/>
        </p:nvSpPr>
        <p:spPr>
          <a:xfrm>
            <a:off x="1233170" y="4605020"/>
            <a:ext cx="885825" cy="22669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使用</a:t>
            </a:r>
            <a:r>
              <a:rPr lang="en-US" altLang="zh-CN"/>
              <a:t>Jupyter Notebook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34DFF-A8DE-B148-81B1-4F37B46AC470}" type="slidenum">
              <a:rPr kumimoji="1" lang="zh-CN" altLang="en-US" smtClean="0"/>
              <a:t>32</a:t>
            </a:fld>
            <a:endParaRPr kumimoji="1" lang="zh-CN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346709" y="1227772"/>
            <a:ext cx="11199741" cy="52197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360045" indent="-360045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B5128"/>
              </a:buClr>
              <a:buFont typeface="Wingdings" panose="05000000000000000000" pitchFamily="2" charset="2"/>
              <a:buChar char="n"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打开</a:t>
            </a:r>
            <a:r>
              <a:rPr lang="en-US" altLang="zh-CN"/>
              <a:t>Jupyter Notebook </a:t>
            </a:r>
            <a:endParaRPr lang="zh-CN" altLang="en-US"/>
          </a:p>
        </p:txBody>
      </p:sp>
      <p:sp>
        <p:nvSpPr>
          <p:cNvPr id="7" name="内容占位符 3"/>
          <p:cNvSpPr>
            <a:spLocks noGrp="1"/>
          </p:cNvSpPr>
          <p:nvPr/>
        </p:nvSpPr>
        <p:spPr>
          <a:xfrm>
            <a:off x="746125" y="1749425"/>
            <a:ext cx="10959465" cy="1198880"/>
          </a:xfrm>
          <a:prstGeom prst="rect">
            <a:avLst/>
          </a:prstGeom>
        </p:spPr>
        <p:txBody>
          <a:bodyPr wrap="square" lIns="90000" anchor="t" anchorCtr="0">
            <a:spAutoFit/>
          </a:bodyPr>
          <a:lstStyle>
            <a:lvl1pPr marL="360045" indent="-360045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ym typeface="+mn-ea"/>
              </a:rPr>
              <a:t>也可以使用命令行打开</a:t>
            </a:r>
            <a:r>
              <a:rPr lang="en-US" altLang="zh-CN">
                <a:sym typeface="+mn-ea"/>
              </a:rPr>
              <a:t>Jupyter Notebook</a:t>
            </a:r>
            <a:r>
              <a:rPr lang="zh-CN" altLang="en-US">
                <a:sym typeface="+mn-ea"/>
              </a:rPr>
              <a:t>。打开想要的文件夹，在终端打开</a:t>
            </a:r>
          </a:p>
          <a:p>
            <a:r>
              <a:rPr lang="zh-CN" altLang="en-US">
                <a:sym typeface="+mn-ea"/>
              </a:rPr>
              <a:t>输入</a:t>
            </a:r>
            <a:r>
              <a:rPr lang="en-US" altLang="zh-CN">
                <a:sym typeface="+mn-ea"/>
              </a:rPr>
              <a:t>jupyter-notebook</a:t>
            </a:r>
            <a:r>
              <a:rPr lang="zh-CN" altLang="en-US">
                <a:sym typeface="+mn-ea"/>
              </a:rPr>
              <a:t>，回车</a:t>
            </a:r>
          </a:p>
        </p:txBody>
      </p:sp>
      <p:pic>
        <p:nvPicPr>
          <p:cNvPr id="14" name="内容占位符 13"/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346710" y="2948305"/>
            <a:ext cx="4339590" cy="239776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680" y="2924810"/>
            <a:ext cx="6656705" cy="141732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520" y="4341495"/>
            <a:ext cx="6666865" cy="251650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使用</a:t>
            </a:r>
            <a:r>
              <a:rPr lang="en-US" altLang="zh-CN"/>
              <a:t>Jupyter Notebook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34DFF-A8DE-B148-81B1-4F37B46AC470}" type="slidenum">
              <a:rPr kumimoji="1" lang="zh-CN" altLang="en-US" smtClean="0"/>
              <a:t>33</a:t>
            </a:fld>
            <a:endParaRPr kumimoji="1" lang="zh-CN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346709" y="1029017"/>
            <a:ext cx="11199741" cy="52197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360045" indent="-360045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B5128"/>
              </a:buClr>
              <a:buFont typeface="Wingdings" panose="05000000000000000000" pitchFamily="2" charset="2"/>
              <a:buChar char="n"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ipynb</a:t>
            </a:r>
            <a:r>
              <a:rPr lang="zh-CN" altLang="en-US"/>
              <a:t>文件</a:t>
            </a:r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/>
        </p:nvSpPr>
        <p:spPr>
          <a:xfrm>
            <a:off x="746125" y="1550670"/>
            <a:ext cx="10959465" cy="645160"/>
          </a:xfrm>
          <a:prstGeom prst="rect">
            <a:avLst/>
          </a:prstGeom>
        </p:spPr>
        <p:txBody>
          <a:bodyPr wrap="square" lIns="90000" anchor="t" anchorCtr="0">
            <a:spAutoFit/>
          </a:bodyPr>
          <a:lstStyle>
            <a:lvl1pPr marL="360045" indent="-360045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ym typeface="+mn-ea"/>
              </a:rPr>
              <a:t>Jupyter Notebook</a:t>
            </a:r>
            <a:r>
              <a:rPr lang="zh-CN" altLang="en-US">
                <a:sym typeface="+mn-ea"/>
              </a:rPr>
              <a:t>专门文件格式是</a:t>
            </a:r>
            <a:r>
              <a:rPr lang="en-US" altLang="zh-CN">
                <a:sym typeface="+mn-ea"/>
              </a:rPr>
              <a:t>ipynb</a:t>
            </a:r>
            <a:r>
              <a:rPr lang="zh-CN" altLang="en-US">
                <a:sym typeface="+mn-ea"/>
              </a:rPr>
              <a:t>文件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10" y="2197100"/>
            <a:ext cx="5487670" cy="45072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847205" y="2889885"/>
            <a:ext cx="5288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Markdown</a:t>
            </a:r>
            <a:r>
              <a:rPr lang="zh-CN" altLang="en-US"/>
              <a:t>文本块，用来写说明、公式、标题等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932930" y="3881755"/>
            <a:ext cx="3065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Python</a:t>
            </a:r>
            <a:r>
              <a:rPr lang="zh-CN" altLang="en-US"/>
              <a:t>代码块及运行结果</a:t>
            </a: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6257925" y="3045460"/>
            <a:ext cx="589280" cy="69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endCxn id="9" idx="1"/>
          </p:cNvCxnSpPr>
          <p:nvPr/>
        </p:nvCxnSpPr>
        <p:spPr>
          <a:xfrm flipV="1">
            <a:off x="6200775" y="3074035"/>
            <a:ext cx="646430" cy="6654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右大括号 15"/>
          <p:cNvSpPr/>
          <p:nvPr/>
        </p:nvSpPr>
        <p:spPr>
          <a:xfrm>
            <a:off x="6329680" y="3881755"/>
            <a:ext cx="190500" cy="108394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右大括号 18"/>
          <p:cNvSpPr/>
          <p:nvPr/>
        </p:nvSpPr>
        <p:spPr>
          <a:xfrm>
            <a:off x="6266180" y="5156835"/>
            <a:ext cx="254000" cy="150304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/>
          <p:nvPr/>
        </p:nvCxnSpPr>
        <p:spPr>
          <a:xfrm flipV="1">
            <a:off x="6605905" y="4088130"/>
            <a:ext cx="241300" cy="368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6605905" y="4250055"/>
            <a:ext cx="327025" cy="1659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7018655" y="4312920"/>
            <a:ext cx="502031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支持分块运行，比如你可以先运行一部分代码，再运行另一部分，而不用一次运行整个程序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每个代码块运行后，会直接在下面显示结果，可以是文字、表格、图片、图表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使用</a:t>
            </a:r>
            <a:r>
              <a:rPr lang="en-US" altLang="zh-CN"/>
              <a:t>Jupyter Notebook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34DFF-A8DE-B148-81B1-4F37B46AC470}" type="slidenum">
              <a:rPr kumimoji="1" lang="zh-CN" altLang="en-US" smtClean="0"/>
              <a:t>34</a:t>
            </a:fld>
            <a:endParaRPr kumimoji="1" lang="zh-CN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346709" y="1227772"/>
            <a:ext cx="11199741" cy="52197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360045" indent="-360045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B5128"/>
              </a:buClr>
              <a:buFont typeface="Wingdings" panose="05000000000000000000" pitchFamily="2" charset="2"/>
              <a:buChar char="n"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ym typeface="+mn-ea"/>
              </a:rPr>
              <a:t>ipynb</a:t>
            </a:r>
            <a:r>
              <a:rPr lang="zh-CN" altLang="en-US">
                <a:sym typeface="+mn-ea"/>
              </a:rPr>
              <a:t>文件</a:t>
            </a:r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7" name="内容占位符 3"/>
          <p:cNvSpPr>
            <a:spLocks noGrp="1"/>
          </p:cNvSpPr>
          <p:nvPr/>
        </p:nvSpPr>
        <p:spPr>
          <a:xfrm>
            <a:off x="746125" y="1749425"/>
            <a:ext cx="10959465" cy="645160"/>
          </a:xfrm>
          <a:prstGeom prst="rect">
            <a:avLst/>
          </a:prstGeom>
        </p:spPr>
        <p:txBody>
          <a:bodyPr wrap="square" lIns="90000" anchor="t" anchorCtr="0">
            <a:spAutoFit/>
          </a:bodyPr>
          <a:lstStyle>
            <a:lvl1pPr marL="360045" indent="-360045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ym typeface="+mn-ea"/>
              </a:rPr>
              <a:t>也可以使用</a:t>
            </a:r>
            <a:r>
              <a:rPr lang="en-US">
                <a:sym typeface="+mn-ea"/>
              </a:rPr>
              <a:t>PyCharm/VS Code</a:t>
            </a:r>
            <a:r>
              <a:rPr lang="zh-CN" altLang="en-US">
                <a:sym typeface="+mn-ea"/>
              </a:rPr>
              <a:t>打开运行</a:t>
            </a:r>
            <a:r>
              <a:rPr lang="en-US" altLang="zh-CN">
                <a:sym typeface="+mn-ea"/>
              </a:rPr>
              <a:t>ipynb</a:t>
            </a:r>
            <a:r>
              <a:rPr lang="zh-CN" altLang="en-US">
                <a:sym typeface="+mn-ea"/>
              </a:rPr>
              <a:t>文件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62860"/>
            <a:ext cx="5613400" cy="38823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566670"/>
            <a:ext cx="5412740" cy="387858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10" y="2749550"/>
            <a:ext cx="10319385" cy="20408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使用</a:t>
            </a:r>
            <a:r>
              <a:rPr lang="en-US" altLang="zh-CN"/>
              <a:t>Jupyter Notebook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34DFF-A8DE-B148-81B1-4F37B46AC470}" type="slidenum">
              <a:rPr kumimoji="1" lang="zh-CN" altLang="en-US" smtClean="0"/>
              <a:t>35</a:t>
            </a:fld>
            <a:endParaRPr kumimoji="1" lang="zh-CN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346709" y="1029017"/>
            <a:ext cx="11199741" cy="52197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360045" indent="-360045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B5128"/>
              </a:buClr>
              <a:buFont typeface="Wingdings" panose="05000000000000000000" pitchFamily="2" charset="2"/>
              <a:buChar char="n"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Jupyter Notebook</a:t>
            </a:r>
            <a:r>
              <a:rPr lang="zh-CN" altLang="en-US"/>
              <a:t>的用法</a:t>
            </a:r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/>
        </p:nvSpPr>
        <p:spPr>
          <a:xfrm>
            <a:off x="746125" y="1550670"/>
            <a:ext cx="10959465" cy="1198880"/>
          </a:xfrm>
          <a:prstGeom prst="rect">
            <a:avLst/>
          </a:prstGeom>
        </p:spPr>
        <p:txBody>
          <a:bodyPr wrap="square" lIns="90000" anchor="t" anchorCtr="0">
            <a:spAutoFit/>
          </a:bodyPr>
          <a:lstStyle>
            <a:lvl1pPr marL="360045" indent="-360045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ym typeface="+mn-ea"/>
              </a:rPr>
              <a:t>Jupyter Notebook</a:t>
            </a:r>
            <a:r>
              <a:rPr lang="zh-CN" altLang="en-US">
                <a:sym typeface="+mn-ea"/>
              </a:rPr>
              <a:t>需要选择内核，也就是代码的解释器</a:t>
            </a:r>
          </a:p>
          <a:p>
            <a:r>
              <a:rPr lang="zh-CN" altLang="en-US">
                <a:sym typeface="+mn-ea"/>
              </a:rPr>
              <a:t>一般会自动选择内核，如果有时候没有选择内核，则需要手动选择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089265" y="2819400"/>
            <a:ext cx="2052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点击此处选择内核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980" y="4008755"/>
            <a:ext cx="3819525" cy="27432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452110" y="5257165"/>
            <a:ext cx="1887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选择合适的内核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使用</a:t>
            </a:r>
            <a:r>
              <a:rPr lang="en-US" altLang="zh-CN"/>
              <a:t>Jupyter Notebook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34DFF-A8DE-B148-81B1-4F37B46AC470}" type="slidenum">
              <a:rPr kumimoji="1" lang="zh-CN" altLang="en-US" smtClean="0"/>
              <a:t>36</a:t>
            </a:fld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/>
        </p:nvSpPr>
        <p:spPr>
          <a:xfrm>
            <a:off x="615950" y="1019175"/>
            <a:ext cx="10959465" cy="1881505"/>
          </a:xfrm>
          <a:prstGeom prst="rect">
            <a:avLst/>
          </a:prstGeom>
        </p:spPr>
        <p:txBody>
          <a:bodyPr wrap="square" lIns="90000" anchor="t" anchorCtr="0">
            <a:spAutoFit/>
          </a:bodyPr>
          <a:lstStyle>
            <a:lvl1pPr marL="360045" indent="-360045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ym typeface="+mn-ea"/>
              </a:rPr>
              <a:t>运行代码块，选中一个代码块后：</a:t>
            </a:r>
          </a:p>
          <a:p>
            <a:pPr lvl="1"/>
            <a:r>
              <a:rPr lang="en-US" altLang="zh-CN">
                <a:sym typeface="+mn-ea"/>
              </a:rPr>
              <a:t>Shift + Enter</a:t>
            </a:r>
            <a:r>
              <a:rPr lang="zh-CN" altLang="en-US">
                <a:sym typeface="+mn-ea"/>
              </a:rPr>
              <a:t>：运行当前代码块并跳到下一个</a:t>
            </a:r>
          </a:p>
          <a:p>
            <a:pPr lvl="1"/>
            <a:r>
              <a:rPr lang="en-US" altLang="zh-CN">
                <a:sym typeface="+mn-ea"/>
              </a:rPr>
              <a:t>Ctrl + Enter</a:t>
            </a:r>
            <a:r>
              <a:rPr lang="zh-CN" altLang="en-US">
                <a:sym typeface="+mn-ea"/>
              </a:rPr>
              <a:t>：运行当前代码块但不跳转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890" y="2872740"/>
            <a:ext cx="7967345" cy="383159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使用</a:t>
            </a:r>
            <a:r>
              <a:rPr lang="en-US" altLang="zh-CN"/>
              <a:t>Jupyter Notebook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34DFF-A8DE-B148-81B1-4F37B46AC470}" type="slidenum">
              <a:rPr kumimoji="1" lang="zh-CN" altLang="en-US" smtClean="0"/>
              <a:t>37</a:t>
            </a:fld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/>
        </p:nvSpPr>
        <p:spPr>
          <a:xfrm>
            <a:off x="261620" y="1085215"/>
            <a:ext cx="10959465" cy="645160"/>
          </a:xfrm>
          <a:prstGeom prst="rect">
            <a:avLst/>
          </a:prstGeom>
        </p:spPr>
        <p:txBody>
          <a:bodyPr wrap="square" lIns="90000" anchor="t" anchorCtr="0">
            <a:spAutoFit/>
          </a:bodyPr>
          <a:lstStyle>
            <a:lvl1pPr marL="360045" indent="-360045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ym typeface="+mn-ea"/>
              </a:rPr>
              <a:t>可以右键点击代码块的运行结果，选择</a:t>
            </a:r>
            <a:r>
              <a:rPr lang="en-US" altLang="zh-CN">
                <a:sym typeface="+mn-ea"/>
              </a:rPr>
              <a:t>Clear Cell Output</a:t>
            </a:r>
            <a:r>
              <a:rPr lang="zh-CN" altLang="en-US">
                <a:sym typeface="+mn-ea"/>
              </a:rPr>
              <a:t>清除输出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25" y="2063115"/>
            <a:ext cx="8998585" cy="438848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使用</a:t>
            </a:r>
            <a:r>
              <a:rPr lang="en-US" altLang="zh-CN"/>
              <a:t>Jupyter Notebook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34DFF-A8DE-B148-81B1-4F37B46AC470}" type="slidenum">
              <a:rPr kumimoji="1" lang="zh-CN" altLang="en-US" smtClean="0"/>
              <a:t>38</a:t>
            </a:fld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/>
        </p:nvSpPr>
        <p:spPr>
          <a:xfrm>
            <a:off x="346710" y="1388110"/>
            <a:ext cx="10959465" cy="645160"/>
          </a:xfrm>
          <a:prstGeom prst="rect">
            <a:avLst/>
          </a:prstGeom>
        </p:spPr>
        <p:txBody>
          <a:bodyPr wrap="square" lIns="90000" anchor="t" anchorCtr="0">
            <a:spAutoFit/>
          </a:bodyPr>
          <a:lstStyle>
            <a:lvl1pPr marL="360045" indent="-360045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ym typeface="+mn-ea"/>
              </a:rPr>
              <a:t>如果某段代码运行太久或死循环，可以点击菜单栏</a:t>
            </a:r>
            <a:r>
              <a:rPr lang="en-US" altLang="zh-CN">
                <a:sym typeface="+mn-ea"/>
              </a:rPr>
              <a:t> Kernel </a:t>
            </a:r>
            <a:r>
              <a:rPr lang="en-US" altLang="en-US">
                <a:sym typeface="+mn-ea"/>
              </a:rPr>
              <a:t>→</a:t>
            </a:r>
            <a:r>
              <a:rPr lang="en-US" altLang="zh-CN">
                <a:sym typeface="+mn-ea"/>
              </a:rPr>
              <a:t> Interrupt </a:t>
            </a:r>
            <a:r>
              <a:rPr lang="zh-CN" altLang="en-US">
                <a:sym typeface="+mn-ea"/>
              </a:rPr>
              <a:t>终止。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55" y="2493010"/>
            <a:ext cx="11590020" cy="31623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使用</a:t>
            </a:r>
            <a:r>
              <a:rPr lang="en-US" altLang="zh-CN"/>
              <a:t>Jupyter Notebook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34DFF-A8DE-B148-81B1-4F37B46AC470}" type="slidenum">
              <a:rPr kumimoji="1" lang="zh-CN" altLang="en-US" smtClean="0"/>
              <a:t>39</a:t>
            </a:fld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/>
        </p:nvSpPr>
        <p:spPr>
          <a:xfrm>
            <a:off x="346710" y="1192530"/>
            <a:ext cx="10959465" cy="645160"/>
          </a:xfrm>
          <a:prstGeom prst="rect">
            <a:avLst/>
          </a:prstGeom>
        </p:spPr>
        <p:txBody>
          <a:bodyPr wrap="square" lIns="90000" anchor="t" anchorCtr="0">
            <a:spAutoFit/>
          </a:bodyPr>
          <a:lstStyle>
            <a:lvl1pPr marL="360045" indent="-360045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ym typeface="+mn-ea"/>
              </a:rPr>
              <a:t>可在下方插入代码块。点击工具栏下拉菜单选择代码块或文本块。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80" y="2109470"/>
            <a:ext cx="10494010" cy="12452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0" y="3626485"/>
            <a:ext cx="10716895" cy="26206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安装</a:t>
            </a:r>
            <a:r>
              <a:rPr lang="en-US">
                <a:sym typeface="+mn-ea"/>
              </a:rPr>
              <a:t>Anaconda</a:t>
            </a:r>
            <a:endParaRPr lang="zh-CN" altLang="en-US" dirty="0">
              <a:solidFill>
                <a:srgbClr val="0B5128"/>
              </a:solidFill>
              <a:sym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492760" y="1167765"/>
            <a:ext cx="798766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/>
              <a:t>官方网址：https://www.anaconda.com/</a:t>
            </a:r>
          </a:p>
          <a:p>
            <a:r>
              <a:rPr lang="zh-CN" altLang="en-US" sz="2400"/>
              <a:t>点击</a:t>
            </a:r>
            <a:r>
              <a:rPr lang="en-US" altLang="zh-CN" sz="2400"/>
              <a:t>“Free Download”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" y="2147570"/>
            <a:ext cx="11355070" cy="419163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使用</a:t>
            </a:r>
            <a:r>
              <a:rPr lang="en-US" altLang="zh-CN"/>
              <a:t>Jupyter Notebook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34DFF-A8DE-B148-81B1-4F37B46AC470}" type="slidenum">
              <a:rPr kumimoji="1" lang="zh-CN" altLang="en-US" smtClean="0"/>
              <a:t>40</a:t>
            </a:fld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/>
        </p:nvSpPr>
        <p:spPr>
          <a:xfrm>
            <a:off x="346710" y="1192530"/>
            <a:ext cx="10959465" cy="1198880"/>
          </a:xfrm>
          <a:prstGeom prst="rect">
            <a:avLst/>
          </a:prstGeom>
        </p:spPr>
        <p:txBody>
          <a:bodyPr wrap="square" lIns="90000" anchor="t" anchorCtr="0">
            <a:spAutoFit/>
          </a:bodyPr>
          <a:lstStyle>
            <a:lvl1pPr marL="360045" indent="-360045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ym typeface="+mn-ea"/>
              </a:rPr>
              <a:t>运行顺序很重要！如果跳着运行，可能导致变量未定义</a:t>
            </a:r>
            <a:r>
              <a:rPr lang="en-US" altLang="zh-CN">
                <a:sym typeface="+mn-ea"/>
              </a:rPr>
              <a:t> </a:t>
            </a:r>
            <a:r>
              <a:rPr lang="en-US" altLang="en-US">
                <a:sym typeface="+mn-ea"/>
              </a:rPr>
              <a:t>→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报错</a:t>
            </a:r>
          </a:p>
          <a:p>
            <a:r>
              <a:rPr lang="zh-CN" altLang="en-US">
                <a:sym typeface="+mn-ea"/>
              </a:rPr>
              <a:t>例如：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485" y="2586990"/>
            <a:ext cx="7604760" cy="22936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" y="5187315"/>
            <a:ext cx="7986395" cy="137604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B5128"/>
                </a:solidFill>
                <a:sym typeface="+mn-ea"/>
              </a:rPr>
              <a:t>本次课程内容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6709" y="1520190"/>
            <a:ext cx="11199741" cy="4227195"/>
          </a:xfrm>
        </p:spPr>
        <p:txBody>
          <a:bodyPr/>
          <a:lstStyle/>
          <a:p>
            <a:pPr>
              <a:lnSpc>
                <a:spcPct val="160000"/>
              </a:lnSpc>
            </a:pPr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安装</a:t>
            </a:r>
            <a:r>
              <a:rPr lang="en-US" altLang="zh-CN">
                <a:sym typeface="+mn-ea"/>
              </a:rPr>
              <a:t>Anaconda</a:t>
            </a:r>
            <a:endParaRPr lang="zh-CN" altLang="en-US">
              <a:sym typeface="+mn-ea"/>
            </a:endParaRPr>
          </a:p>
          <a:p>
            <a:pPr>
              <a:lnSpc>
                <a:spcPct val="160000"/>
              </a:lnSpc>
            </a:pPr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用</a:t>
            </a:r>
            <a:r>
              <a:rPr lang="en-US" altLang="zh-CN">
                <a:sym typeface="+mn-ea"/>
              </a:rPr>
              <a:t>Python IDE</a:t>
            </a:r>
            <a:r>
              <a:rPr lang="zh-CN" altLang="en-US">
                <a:sym typeface="+mn-ea"/>
              </a:rPr>
              <a:t>编写一个</a:t>
            </a:r>
            <a:r>
              <a:rPr lang="en-US" altLang="zh-CN">
                <a:sym typeface="+mn-ea"/>
              </a:rPr>
              <a:t>Hello World</a:t>
            </a:r>
            <a:r>
              <a:rPr lang="zh-CN" altLang="en-US">
                <a:sym typeface="+mn-ea"/>
              </a:rPr>
              <a:t>程序</a:t>
            </a:r>
          </a:p>
          <a:p>
            <a:pPr>
              <a:lnSpc>
                <a:spcPct val="160000"/>
              </a:lnSpc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3.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使用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Jupyter Notebook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>
              <a:lnSpc>
                <a:spcPct val="160000"/>
              </a:lnSpc>
            </a:pPr>
            <a:r>
              <a:rPr lang="en-US" altLang="zh-CN">
                <a:solidFill>
                  <a:srgbClr val="C00000"/>
                </a:solidFill>
                <a:sym typeface="+mn-ea"/>
              </a:rPr>
              <a:t>4. </a:t>
            </a:r>
            <a:r>
              <a:rPr lang="zh-CN" altLang="en-US">
                <a:solidFill>
                  <a:srgbClr val="C00000"/>
                </a:solidFill>
                <a:sym typeface="+mn-ea"/>
              </a:rPr>
              <a:t>课程文件下载链接</a:t>
            </a:r>
            <a:r>
              <a:rPr lang="en-US" altLang="zh-CN">
                <a:solidFill>
                  <a:srgbClr val="C00000"/>
                </a:solidFill>
                <a:sym typeface="+mn-ea"/>
              </a:rPr>
              <a:t>(</a:t>
            </a:r>
            <a:r>
              <a:rPr lang="zh-CN" altLang="en-US">
                <a:solidFill>
                  <a:srgbClr val="C00000"/>
                </a:solidFill>
                <a:sym typeface="+mn-ea"/>
              </a:rPr>
              <a:t>坚果云链接</a:t>
            </a:r>
            <a:r>
              <a:rPr lang="en-US" altLang="zh-CN">
                <a:solidFill>
                  <a:srgbClr val="C00000"/>
                </a:solidFill>
                <a:sym typeface="+mn-ea"/>
              </a:rPr>
              <a:t>)</a:t>
            </a:r>
          </a:p>
          <a:p>
            <a:pPr>
              <a:lnSpc>
                <a:spcPct val="160000"/>
              </a:lnSpc>
            </a:pPr>
            <a:r>
              <a:rPr lang="en-US" altLang="zh-CN">
                <a:solidFill>
                  <a:srgbClr val="C00000"/>
                </a:solidFill>
                <a:sym typeface="+mn-ea"/>
              </a:rPr>
              <a:t>5. </a:t>
            </a:r>
            <a:r>
              <a:rPr lang="zh-CN" altLang="en-US">
                <a:solidFill>
                  <a:srgbClr val="C00000"/>
                </a:solidFill>
                <a:sym typeface="+mn-ea"/>
              </a:rPr>
              <a:t>学习</a:t>
            </a:r>
            <a:r>
              <a:rPr lang="en-US" altLang="zh-CN">
                <a:solidFill>
                  <a:srgbClr val="C00000"/>
                </a:solidFill>
                <a:sym typeface="+mn-ea"/>
              </a:rPr>
              <a:t>Python</a:t>
            </a:r>
            <a:r>
              <a:rPr lang="zh-CN" altLang="en-US">
                <a:solidFill>
                  <a:srgbClr val="C00000"/>
                </a:solidFill>
                <a:sym typeface="+mn-ea"/>
              </a:rPr>
              <a:t>语法</a:t>
            </a:r>
          </a:p>
          <a:p>
            <a:pPr>
              <a:lnSpc>
                <a:spcPct val="160000"/>
              </a:lnSpc>
            </a:pPr>
            <a:r>
              <a:rPr lang="en-US" altLang="zh-CN">
                <a:sym typeface="+mn-ea"/>
              </a:rPr>
              <a:t>6. 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Anaconda</a:t>
            </a:r>
            <a:r>
              <a:rPr lang="zh-CN" altLang="en-US">
                <a:sym typeface="+mn-ea"/>
              </a:rPr>
              <a:t>创建虚拟环境来管理项目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B5128"/>
                </a:solidFill>
                <a:sym typeface="+mn-ea"/>
              </a:rPr>
              <a:t>本次课程内容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05434" y="1226819"/>
            <a:ext cx="11199741" cy="780415"/>
          </a:xfrm>
        </p:spPr>
        <p:txBody>
          <a:bodyPr/>
          <a:lstStyle/>
          <a:p>
            <a:pPr>
              <a:lnSpc>
                <a:spcPct val="160000"/>
              </a:lnSpc>
            </a:pPr>
            <a:r>
              <a:rPr lang="zh-CN" altLang="en-US">
                <a:sym typeface="+mn-ea"/>
              </a:rPr>
              <a:t>课程文件下载链接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坚果云链接</a:t>
            </a:r>
            <a:r>
              <a:rPr lang="en-US" altLang="zh-CN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5" name="内容占位符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992504" y="1859279"/>
            <a:ext cx="11199741" cy="780415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360045" indent="-360045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B5128"/>
              </a:buClr>
              <a:buFont typeface="Wingdings" panose="05000000000000000000" pitchFamily="2" charset="2"/>
              <a:buChar char="n"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None/>
            </a:pPr>
            <a:r>
              <a:rPr lang="zh-CN" altLang="en-US">
                <a:sym typeface="+mn-ea"/>
              </a:rPr>
              <a:t>本次课程和实验课件通过以下链接进行下载：</a:t>
            </a:r>
          </a:p>
        </p:txBody>
      </p:sp>
      <p:sp>
        <p:nvSpPr>
          <p:cNvPr id="6" name="内容占位符 3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776730" y="3372434"/>
            <a:ext cx="8084185" cy="522707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360045" indent="-360045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B5128"/>
              </a:buClr>
              <a:buFont typeface="Wingdings" panose="05000000000000000000" pitchFamily="2" charset="2"/>
              <a:buChar char="n"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None/>
            </a:pPr>
            <a:r>
              <a:rPr lang="en-US" altLang="en-US" sz="2000" b="0" dirty="0">
                <a:solidFill>
                  <a:schemeClr val="tx1"/>
                </a:solidFill>
                <a:sym typeface="+mn-ea"/>
              </a:rPr>
              <a:t>https://www.jianguoyun.com/p/DSA7VXIQp5WhChj5zocGIAA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B5128"/>
                </a:solidFill>
                <a:sym typeface="+mn-ea"/>
              </a:rPr>
              <a:t>本次课程内容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05434" y="1194434"/>
            <a:ext cx="11199741" cy="2089785"/>
          </a:xfrm>
        </p:spPr>
        <p:txBody>
          <a:bodyPr/>
          <a:lstStyle/>
          <a:p>
            <a:pPr>
              <a:lnSpc>
                <a:spcPct val="160000"/>
              </a:lnSpc>
            </a:pPr>
            <a:r>
              <a:rPr lang="zh-CN" altLang="en-US">
                <a:sym typeface="+mn-ea"/>
              </a:rPr>
              <a:t>学习</a:t>
            </a:r>
            <a:r>
              <a:rPr lang="en-US" altLang="zh-CN">
                <a:sym typeface="+mn-ea"/>
              </a:rPr>
              <a:t>Python</a:t>
            </a:r>
            <a:r>
              <a:rPr lang="zh-CN" altLang="en-US">
                <a:sym typeface="+mn-ea"/>
              </a:rPr>
              <a:t>语法</a:t>
            </a:r>
          </a:p>
          <a:p>
            <a:pPr lvl="1">
              <a:lnSpc>
                <a:spcPct val="160000"/>
              </a:lnSpc>
            </a:pPr>
            <a:r>
              <a:rPr lang="zh-CN" altLang="en-US" sz="2400">
                <a:sym typeface="+mn-ea"/>
              </a:rPr>
              <a:t>打开</a:t>
            </a:r>
            <a:r>
              <a:rPr lang="en-US" altLang="zh-CN" sz="2400">
                <a:sym typeface="+mn-ea"/>
              </a:rPr>
              <a:t>assignment1.ipynb</a:t>
            </a:r>
          </a:p>
          <a:p>
            <a:pPr lvl="1">
              <a:lnSpc>
                <a:spcPct val="160000"/>
              </a:lnSpc>
            </a:pPr>
            <a:r>
              <a:rPr lang="zh-CN" altLang="en-US">
                <a:sym typeface="+mn-ea"/>
              </a:rPr>
              <a:t>查看其中的示例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B5128"/>
                </a:solidFill>
                <a:sym typeface="+mn-ea"/>
              </a:rPr>
              <a:t>本次课程内容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6709" y="1520190"/>
            <a:ext cx="11199741" cy="4227195"/>
          </a:xfrm>
        </p:spPr>
        <p:txBody>
          <a:bodyPr/>
          <a:lstStyle/>
          <a:p>
            <a:pPr>
              <a:lnSpc>
                <a:spcPct val="160000"/>
              </a:lnSpc>
            </a:pPr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安装</a:t>
            </a:r>
            <a:r>
              <a:rPr lang="en-US" altLang="zh-CN">
                <a:sym typeface="+mn-ea"/>
              </a:rPr>
              <a:t>Anaconda</a:t>
            </a:r>
            <a:endParaRPr lang="zh-CN" altLang="en-US">
              <a:sym typeface="+mn-ea"/>
            </a:endParaRPr>
          </a:p>
          <a:p>
            <a:pPr>
              <a:lnSpc>
                <a:spcPct val="160000"/>
              </a:lnSpc>
            </a:pPr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用</a:t>
            </a:r>
            <a:r>
              <a:rPr lang="en-US" altLang="zh-CN">
                <a:sym typeface="+mn-ea"/>
              </a:rPr>
              <a:t>Python IDE</a:t>
            </a:r>
            <a:r>
              <a:rPr lang="zh-CN" altLang="en-US">
                <a:sym typeface="+mn-ea"/>
              </a:rPr>
              <a:t>编写一个</a:t>
            </a:r>
            <a:r>
              <a:rPr lang="en-US" altLang="zh-CN">
                <a:sym typeface="+mn-ea"/>
              </a:rPr>
              <a:t>Hello World</a:t>
            </a:r>
            <a:r>
              <a:rPr lang="zh-CN" altLang="en-US">
                <a:sym typeface="+mn-ea"/>
              </a:rPr>
              <a:t>程序</a:t>
            </a:r>
          </a:p>
          <a:p>
            <a:pPr>
              <a:lnSpc>
                <a:spcPct val="160000"/>
              </a:lnSpc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3.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使用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Jupyter Notebook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>
              <a:lnSpc>
                <a:spcPct val="160000"/>
              </a:lnSpc>
            </a:pPr>
            <a:r>
              <a:rPr lang="en-US" altLang="zh-CN">
                <a:sym typeface="+mn-ea"/>
              </a:rPr>
              <a:t>4. </a:t>
            </a:r>
            <a:r>
              <a:rPr lang="zh-CN" altLang="en-US">
                <a:sym typeface="+mn-ea"/>
              </a:rPr>
              <a:t>课程文件下载链接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坚果云链接</a:t>
            </a:r>
            <a:r>
              <a:rPr lang="en-US" altLang="zh-CN">
                <a:sym typeface="+mn-ea"/>
              </a:rPr>
              <a:t>)</a:t>
            </a:r>
          </a:p>
          <a:p>
            <a:pPr>
              <a:lnSpc>
                <a:spcPct val="160000"/>
              </a:lnSpc>
            </a:pPr>
            <a:r>
              <a:rPr lang="en-US" altLang="zh-CN">
                <a:sym typeface="+mn-ea"/>
              </a:rPr>
              <a:t>5. </a:t>
            </a:r>
            <a:r>
              <a:rPr lang="zh-CN" altLang="en-US">
                <a:sym typeface="+mn-ea"/>
              </a:rPr>
              <a:t>学习</a:t>
            </a:r>
            <a:r>
              <a:rPr lang="en-US" altLang="zh-CN">
                <a:sym typeface="+mn-ea"/>
              </a:rPr>
              <a:t>Python</a:t>
            </a:r>
            <a:r>
              <a:rPr lang="zh-CN" altLang="en-US">
                <a:sym typeface="+mn-ea"/>
              </a:rPr>
              <a:t>语法</a:t>
            </a:r>
          </a:p>
          <a:p>
            <a:pPr>
              <a:lnSpc>
                <a:spcPct val="160000"/>
              </a:lnSpc>
            </a:pPr>
            <a:r>
              <a:rPr lang="en-US" altLang="zh-CN">
                <a:solidFill>
                  <a:srgbClr val="C00000"/>
                </a:solidFill>
                <a:sym typeface="+mn-ea"/>
              </a:rPr>
              <a:t>6. </a:t>
            </a:r>
            <a:r>
              <a:rPr lang="zh-CN" altLang="en-US">
                <a:solidFill>
                  <a:srgbClr val="C00000"/>
                </a:solidFill>
                <a:sym typeface="+mn-ea"/>
              </a:rPr>
              <a:t>在</a:t>
            </a:r>
            <a:r>
              <a:rPr lang="en-US" altLang="zh-CN">
                <a:solidFill>
                  <a:srgbClr val="C00000"/>
                </a:solidFill>
                <a:sym typeface="+mn-ea"/>
              </a:rPr>
              <a:t>Anaconda</a:t>
            </a:r>
            <a:r>
              <a:rPr lang="zh-CN" altLang="en-US">
                <a:solidFill>
                  <a:srgbClr val="C00000"/>
                </a:solidFill>
                <a:sym typeface="+mn-ea"/>
              </a:rPr>
              <a:t>创建虚拟环境来管理项目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Anaconda</a:t>
            </a:r>
            <a:r>
              <a:rPr lang="zh-CN" altLang="en-US">
                <a:sym typeface="+mn-ea"/>
              </a:rPr>
              <a:t>创建虚拟环境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6709" y="1227772"/>
            <a:ext cx="11199741" cy="521970"/>
          </a:xfrm>
        </p:spPr>
        <p:txBody>
          <a:bodyPr/>
          <a:lstStyle/>
          <a:p>
            <a:r>
              <a:rPr lang="zh-CN" altLang="en-US"/>
              <a:t>为什么需要虚拟环境？</a:t>
            </a:r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3"/>
          </p:nvPr>
        </p:nvSpPr>
        <p:spPr>
          <a:xfrm>
            <a:off x="769620" y="1936115"/>
            <a:ext cx="11116310" cy="645160"/>
          </a:xfrm>
        </p:spPr>
        <p:txBody>
          <a:bodyPr wrap="square"/>
          <a:lstStyle/>
          <a:p>
            <a:pPr marL="0" algn="l">
              <a:lnSpc>
                <a:spcPct val="100000"/>
              </a:lnSpc>
              <a:buClrTx/>
              <a:buSzTx/>
              <a:buNone/>
            </a:pPr>
            <a:r>
              <a:rPr lang="zh-CN" altLang="en-US" sz="1800">
                <a:latin typeface="+mn-lt"/>
                <a:ea typeface="+mn-ea"/>
              </a:rPr>
              <a:t>不同项目可能需要不同的库和版本，避免多个项目之间的依赖冲突</a:t>
            </a:r>
          </a:p>
          <a:p>
            <a:pPr marL="0" algn="l">
              <a:lnSpc>
                <a:spcPct val="100000"/>
              </a:lnSpc>
              <a:buClrTx/>
              <a:buSzTx/>
              <a:buNone/>
            </a:pPr>
            <a:r>
              <a:rPr lang="zh-CN" altLang="en-US" sz="1800">
                <a:latin typeface="+mn-lt"/>
                <a:ea typeface="+mn-ea"/>
              </a:rPr>
              <a:t>让项目运行环境更加可控、可移植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34DFF-A8DE-B148-81B1-4F37B46AC470}" type="slidenum">
              <a:rPr kumimoji="1" lang="zh-CN" altLang="en-US" smtClean="0"/>
              <a:t>45</a:t>
            </a:fld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47090" y="3122295"/>
            <a:ext cx="1632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没有虚拟环境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139940" y="3152140"/>
            <a:ext cx="1446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有虚拟环境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93700" y="3627120"/>
            <a:ext cx="2610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老项目</a:t>
            </a:r>
            <a:r>
              <a:rPr lang="en-US" altLang="zh-CN"/>
              <a:t>A</a:t>
            </a:r>
            <a:r>
              <a:rPr lang="zh-CN" altLang="en-US"/>
              <a:t>：</a:t>
            </a:r>
            <a:r>
              <a:rPr lang="en-US" altLang="zh-CN"/>
              <a:t>pandas==1.3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93700" y="4058285"/>
            <a:ext cx="259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新项目</a:t>
            </a:r>
            <a:r>
              <a:rPr lang="en-US" altLang="zh-CN"/>
              <a:t>B</a:t>
            </a:r>
            <a:r>
              <a:rPr lang="zh-CN" altLang="en-US"/>
              <a:t>：</a:t>
            </a:r>
            <a:r>
              <a:rPr lang="en-US" altLang="zh-CN"/>
              <a:t>pandas==2.0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610870" y="4792980"/>
            <a:ext cx="2162810" cy="81343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/>
              <a:t>Python 3.11</a:t>
            </a:r>
          </a:p>
          <a:p>
            <a:pPr algn="ctr">
              <a:lnSpc>
                <a:spcPct val="110000"/>
              </a:lnSpc>
            </a:pPr>
            <a:r>
              <a:rPr lang="en-US" altLang="zh-CN"/>
              <a:t>pandas==2.0</a:t>
            </a:r>
          </a:p>
        </p:txBody>
      </p:sp>
      <p:cxnSp>
        <p:nvCxnSpPr>
          <p:cNvPr id="27" name="直接箭头连接符 26"/>
          <p:cNvCxnSpPr>
            <a:stCxn id="24" idx="2"/>
          </p:cNvCxnSpPr>
          <p:nvPr/>
        </p:nvCxnSpPr>
        <p:spPr>
          <a:xfrm>
            <a:off x="1692275" y="4426585"/>
            <a:ext cx="0" cy="2882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1635125" y="5684520"/>
            <a:ext cx="0" cy="2882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531495" y="6131560"/>
            <a:ext cx="492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A</a:t>
            </a:r>
            <a:r>
              <a:rPr lang="zh-CN" altLang="en-US"/>
              <a:t>：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5912485"/>
            <a:ext cx="711835" cy="83058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90" y="6027420"/>
            <a:ext cx="632460" cy="57912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1860550" y="613156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B</a:t>
            </a:r>
            <a:r>
              <a:rPr lang="zh-CN" altLang="en-US"/>
              <a:t>：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5196205" y="3687445"/>
            <a:ext cx="2610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老项目</a:t>
            </a:r>
            <a:r>
              <a:rPr lang="en-US" altLang="zh-CN"/>
              <a:t>A</a:t>
            </a:r>
            <a:r>
              <a:rPr lang="zh-CN" altLang="en-US"/>
              <a:t>：</a:t>
            </a:r>
            <a:r>
              <a:rPr lang="en-US" altLang="zh-CN"/>
              <a:t>pandas==1.3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7793355" y="3687445"/>
            <a:ext cx="259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新项目</a:t>
            </a:r>
            <a:r>
              <a:rPr lang="en-US" altLang="zh-CN"/>
              <a:t>B</a:t>
            </a:r>
            <a:r>
              <a:rPr lang="zh-CN" altLang="en-US"/>
              <a:t>：</a:t>
            </a:r>
            <a:r>
              <a:rPr lang="en-US" altLang="zh-CN"/>
              <a:t>pandas==2.0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5413375" y="4493260"/>
            <a:ext cx="2162810" cy="81343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/>
              <a:t>Python 3.8</a:t>
            </a:r>
          </a:p>
          <a:p>
            <a:pPr algn="ctr">
              <a:lnSpc>
                <a:spcPct val="110000"/>
              </a:lnSpc>
            </a:pPr>
            <a:r>
              <a:rPr lang="en-US" altLang="zh-CN"/>
              <a:t>pandas==1.3</a:t>
            </a:r>
          </a:p>
        </p:txBody>
      </p:sp>
      <p:cxnSp>
        <p:nvCxnSpPr>
          <p:cNvPr id="45" name="直接箭头连接符 44"/>
          <p:cNvCxnSpPr>
            <a:stCxn id="43" idx="2"/>
          </p:cNvCxnSpPr>
          <p:nvPr/>
        </p:nvCxnSpPr>
        <p:spPr>
          <a:xfrm>
            <a:off x="9091930" y="4055745"/>
            <a:ext cx="0" cy="2882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5864225" y="6191885"/>
            <a:ext cx="492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A</a:t>
            </a:r>
            <a:r>
              <a:rPr lang="zh-CN" altLang="en-US"/>
              <a:t>：</a:t>
            </a: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665" y="5972810"/>
            <a:ext cx="711835" cy="830580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8586470" y="6246495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B</a:t>
            </a:r>
            <a:r>
              <a:rPr lang="zh-CN" altLang="en-US"/>
              <a:t>：</a:t>
            </a:r>
          </a:p>
        </p:txBody>
      </p:sp>
      <p:cxnSp>
        <p:nvCxnSpPr>
          <p:cNvPr id="51" name="直接箭头连接符 50"/>
          <p:cNvCxnSpPr/>
          <p:nvPr/>
        </p:nvCxnSpPr>
        <p:spPr>
          <a:xfrm>
            <a:off x="6501765" y="4062095"/>
            <a:ext cx="0" cy="2882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8010525" y="4493260"/>
            <a:ext cx="2162810" cy="81343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/>
              <a:t>Python 3.11</a:t>
            </a:r>
          </a:p>
          <a:p>
            <a:pPr algn="ctr">
              <a:lnSpc>
                <a:spcPct val="110000"/>
              </a:lnSpc>
            </a:pPr>
            <a:r>
              <a:rPr lang="en-US" altLang="zh-CN"/>
              <a:t>pandas==2.0</a:t>
            </a:r>
          </a:p>
        </p:txBody>
      </p:sp>
      <p:cxnSp>
        <p:nvCxnSpPr>
          <p:cNvPr id="54" name="直接箭头连接符 53"/>
          <p:cNvCxnSpPr>
            <a:stCxn id="44" idx="2"/>
          </p:cNvCxnSpPr>
          <p:nvPr/>
        </p:nvCxnSpPr>
        <p:spPr>
          <a:xfrm>
            <a:off x="6494780" y="5306695"/>
            <a:ext cx="0" cy="7581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>
            <a:off x="9102725" y="5306695"/>
            <a:ext cx="0" cy="720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6" name="图片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050" y="3588385"/>
            <a:ext cx="1778000" cy="1727835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5095" y="3617595"/>
            <a:ext cx="1715135" cy="1684655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175" y="6022975"/>
            <a:ext cx="711835" cy="78041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Anaconda</a:t>
            </a:r>
            <a:r>
              <a:rPr lang="zh-CN" altLang="en-US">
                <a:sym typeface="+mn-ea"/>
              </a:rPr>
              <a:t>创建虚拟环境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6544" y="1071562"/>
            <a:ext cx="11199741" cy="521970"/>
          </a:xfrm>
        </p:spPr>
        <p:txBody>
          <a:bodyPr/>
          <a:lstStyle/>
          <a:p>
            <a:r>
              <a:rPr lang="zh-CN" altLang="en-US"/>
              <a:t>创建虚拟环境</a:t>
            </a:r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3"/>
          </p:nvPr>
        </p:nvSpPr>
        <p:spPr>
          <a:xfrm>
            <a:off x="719455" y="1660525"/>
            <a:ext cx="11116310" cy="922020"/>
          </a:xfrm>
        </p:spPr>
        <p:txBody>
          <a:bodyPr wrap="square"/>
          <a:lstStyle/>
          <a:p>
            <a:pPr marL="0" algn="l">
              <a:lnSpc>
                <a:spcPct val="100000"/>
              </a:lnSpc>
              <a:buClrTx/>
              <a:buSzTx/>
              <a:buNone/>
            </a:pPr>
            <a:r>
              <a:rPr lang="zh-CN" altLang="en-US" sz="1800">
                <a:latin typeface="+mn-lt"/>
                <a:ea typeface="+mn-ea"/>
              </a:rPr>
              <a:t>有两种方式创建虚拟环境：命令行方式、</a:t>
            </a:r>
            <a:r>
              <a:rPr lang="en-US" altLang="zh-CN" sz="1800">
                <a:latin typeface="+mn-lt"/>
                <a:ea typeface="+mn-ea"/>
              </a:rPr>
              <a:t>Anaconda Navigator </a:t>
            </a:r>
            <a:r>
              <a:rPr lang="zh-CN" altLang="en-US" sz="1800">
                <a:latin typeface="+mn-lt"/>
                <a:ea typeface="+mn-ea"/>
              </a:rPr>
              <a:t>界面</a:t>
            </a:r>
          </a:p>
          <a:p>
            <a:pPr marL="0" algn="l">
              <a:lnSpc>
                <a:spcPct val="100000"/>
              </a:lnSpc>
              <a:buClrTx/>
              <a:buSzTx/>
              <a:buNone/>
            </a:pPr>
            <a:r>
              <a:rPr lang="zh-CN" altLang="en-US" sz="1800">
                <a:latin typeface="+mn-lt"/>
                <a:ea typeface="+mn-ea"/>
              </a:rPr>
              <a:t>先以命令行方式为例，为这门课创建一个专门的虚拟环境</a:t>
            </a:r>
          </a:p>
          <a:p>
            <a:pPr marL="0" algn="l">
              <a:lnSpc>
                <a:spcPct val="100000"/>
              </a:lnSpc>
              <a:buClrTx/>
              <a:buSzTx/>
              <a:buNone/>
            </a:pPr>
            <a:endParaRPr lang="zh-CN" altLang="en-US" sz="1800">
              <a:latin typeface="+mn-lt"/>
              <a:ea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34DFF-A8DE-B148-81B1-4F37B46AC470}" type="slidenum">
              <a:rPr kumimoji="1" lang="zh-CN" altLang="en-US" smtClean="0"/>
              <a:t>46</a:t>
            </a:fld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b="27674"/>
          <a:stretch>
            <a:fillRect/>
          </a:stretch>
        </p:blipFill>
        <p:spPr>
          <a:xfrm>
            <a:off x="1126490" y="3569335"/>
            <a:ext cx="3346450" cy="27698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19455" y="2506345"/>
            <a:ext cx="44894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打开</a:t>
            </a:r>
            <a:r>
              <a:rPr lang="en-US" altLang="zh-CN"/>
              <a:t>Anaconda Prompt</a:t>
            </a:r>
          </a:p>
          <a:p>
            <a:r>
              <a:rPr lang="zh-CN" altLang="en-US">
                <a:sym typeface="+mn-ea"/>
              </a:rPr>
              <a:t>只需打开</a:t>
            </a:r>
            <a:r>
              <a:rPr lang="en-US" altLang="zh-CN">
                <a:sym typeface="+mn-ea"/>
              </a:rPr>
              <a:t>Anaconda Prompt</a:t>
            </a:r>
            <a:r>
              <a:rPr lang="zh-CN" altLang="en-US">
                <a:sym typeface="+mn-ea"/>
              </a:rPr>
              <a:t>使用默认路径即可，无需打开特定文件夹</a:t>
            </a:r>
            <a:endParaRPr lang="zh-CN" altLang="en-US"/>
          </a:p>
          <a:p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5501640" y="2506345"/>
            <a:ext cx="66909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输入命令：</a:t>
            </a:r>
            <a:r>
              <a:rPr lang="en-US" altLang="zh-CN" b="1">
                <a:solidFill>
                  <a:srgbClr val="FF0000"/>
                </a:solidFill>
              </a:rPr>
              <a:t>conda create -n myenv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myenv</a:t>
            </a:r>
            <a:r>
              <a:rPr lang="zh-CN" altLang="en-US"/>
              <a:t>：虚拟环境的名字，可以自行修改，比如改成</a:t>
            </a:r>
            <a:r>
              <a:rPr lang="en-US" altLang="zh-CN"/>
              <a:t>MLcourse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在命令后添加参数</a:t>
            </a:r>
            <a:r>
              <a:rPr lang="en-US" altLang="zh-CN"/>
              <a:t>python=3.11</a:t>
            </a:r>
            <a:r>
              <a:rPr lang="zh-CN" altLang="en-US"/>
              <a:t>：指定</a:t>
            </a:r>
            <a:r>
              <a:rPr lang="en-US" altLang="zh-CN"/>
              <a:t>python</a:t>
            </a:r>
            <a:r>
              <a:rPr lang="zh-CN" altLang="en-US"/>
              <a:t>版本为</a:t>
            </a:r>
            <a:r>
              <a:rPr lang="en-US" altLang="zh-CN"/>
              <a:t>3.11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/>
              <a:t>     </a:t>
            </a:r>
            <a:r>
              <a:rPr lang="zh-CN" altLang="en-US"/>
              <a:t>即</a:t>
            </a:r>
            <a:r>
              <a:rPr lang="en-US" altLang="zh-CN"/>
              <a:t> conda create -n myenv python=3.11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rcRect r="48512" b="55919"/>
          <a:stretch>
            <a:fillRect/>
          </a:stretch>
        </p:blipFill>
        <p:spPr>
          <a:xfrm>
            <a:off x="5761355" y="3953510"/>
            <a:ext cx="4864735" cy="2137410"/>
          </a:xfrm>
          <a:prstGeom prst="rect">
            <a:avLst/>
          </a:prstGeom>
        </p:spPr>
      </p:pic>
      <p:sp>
        <p:nvSpPr>
          <p:cNvPr id="10" name="右大括号 9"/>
          <p:cNvSpPr/>
          <p:nvPr/>
        </p:nvSpPr>
        <p:spPr>
          <a:xfrm rot="5400000">
            <a:off x="6715760" y="4297045"/>
            <a:ext cx="374650" cy="1232535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501640" y="6198870"/>
            <a:ext cx="62185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Anaconda Prompt</a:t>
            </a:r>
            <a:r>
              <a:rPr lang="zh-CN" altLang="en-US">
                <a:solidFill>
                  <a:srgbClr val="FF0000"/>
                </a:solidFill>
              </a:rPr>
              <a:t>打开就默认是</a:t>
            </a:r>
            <a:r>
              <a:rPr lang="en-US" altLang="zh-CN">
                <a:solidFill>
                  <a:srgbClr val="FF0000"/>
                </a:solidFill>
              </a:rPr>
              <a:t>C:\Users\Username</a:t>
            </a:r>
          </a:p>
          <a:p>
            <a:r>
              <a:rPr lang="zh-CN" altLang="en-US">
                <a:solidFill>
                  <a:srgbClr val="FF0000"/>
                </a:solidFill>
              </a:rPr>
              <a:t>不需要专门跳转到某个路径去创建虚拟环境</a:t>
            </a:r>
          </a:p>
        </p:txBody>
      </p:sp>
      <p:cxnSp>
        <p:nvCxnSpPr>
          <p:cNvPr id="14" name="直接箭头连接符 13"/>
          <p:cNvCxnSpPr>
            <a:stCxn id="10" idx="1"/>
          </p:cNvCxnSpPr>
          <p:nvPr/>
        </p:nvCxnSpPr>
        <p:spPr>
          <a:xfrm>
            <a:off x="6903085" y="5100955"/>
            <a:ext cx="0" cy="10915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Anaconda</a:t>
            </a:r>
            <a:r>
              <a:rPr lang="zh-CN" altLang="en-US">
                <a:sym typeface="+mn-ea"/>
              </a:rPr>
              <a:t>创建虚拟环境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6544" y="1071562"/>
            <a:ext cx="11199741" cy="521970"/>
          </a:xfrm>
        </p:spPr>
        <p:txBody>
          <a:bodyPr/>
          <a:lstStyle/>
          <a:p>
            <a:r>
              <a:rPr lang="zh-CN" altLang="en-US"/>
              <a:t>创建虚拟环境</a:t>
            </a:r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3"/>
          </p:nvPr>
        </p:nvSpPr>
        <p:spPr>
          <a:xfrm>
            <a:off x="719455" y="1660525"/>
            <a:ext cx="11116310" cy="368300"/>
          </a:xfrm>
        </p:spPr>
        <p:txBody>
          <a:bodyPr wrap="square"/>
          <a:lstStyle/>
          <a:p>
            <a:pPr marL="0" algn="l">
              <a:lnSpc>
                <a:spcPct val="100000"/>
              </a:lnSpc>
              <a:buClrTx/>
              <a:buSzTx/>
              <a:buNone/>
            </a:pPr>
            <a:r>
              <a:rPr lang="zh-CN" altLang="en-US" sz="1800">
                <a:latin typeface="+mn-lt"/>
                <a:ea typeface="+mn-ea"/>
              </a:rPr>
              <a:t>一般来说，不推荐为虚拟环境指定安装路径。使用默认路径即可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34DFF-A8DE-B148-81B1-4F37B46AC470}" type="slidenum">
              <a:rPr kumimoji="1" lang="zh-CN" altLang="en-US" smtClean="0"/>
              <a:t>47</a:t>
            </a:fld>
            <a:endParaRPr kumimoji="1"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296545" y="2261870"/>
            <a:ext cx="554228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输入命令：</a:t>
            </a:r>
            <a:r>
              <a:rPr lang="en-US" altLang="zh-CN"/>
              <a:t>conda create -n myenv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Conda </a:t>
            </a:r>
            <a:r>
              <a:rPr lang="zh-CN" altLang="en-US"/>
              <a:t>会把环境安装到它的默认位置：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/>
              <a:t>Windows: C:\Users\</a:t>
            </a:r>
            <a:r>
              <a:rPr lang="zh-CN" altLang="en-US"/>
              <a:t>用户名</a:t>
            </a:r>
            <a:r>
              <a:rPr lang="en-US" altLang="zh-CN"/>
              <a:t>\anaconda3\envs\myenv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/>
              <a:t>macOS/Linux: ~/anaconda3/envs/myenv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好处是简单，管理方便，一般直接用默认路径就够了。</a:t>
            </a: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rcRect r="48512" b="55919"/>
          <a:stretch>
            <a:fillRect/>
          </a:stretch>
        </p:blipFill>
        <p:spPr>
          <a:xfrm>
            <a:off x="565785" y="4406900"/>
            <a:ext cx="4864735" cy="213741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6191885" y="2261870"/>
            <a:ext cx="584898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Conda </a:t>
            </a:r>
            <a:r>
              <a:rPr lang="zh-CN" altLang="en-US"/>
              <a:t>也支持在任意路径下创建环境。</a:t>
            </a:r>
          </a:p>
          <a:p>
            <a:r>
              <a:rPr lang="zh-CN" altLang="en-US"/>
              <a:t>输入命令：</a:t>
            </a:r>
            <a:r>
              <a:rPr lang="en-US" altLang="zh-CN"/>
              <a:t>conda create -p D:\myproject\env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这里</a:t>
            </a:r>
            <a:r>
              <a:rPr lang="en-US" altLang="zh-CN"/>
              <a:t> -p </a:t>
            </a:r>
            <a:r>
              <a:rPr lang="zh-CN" altLang="en-US"/>
              <a:t>或</a:t>
            </a:r>
            <a:r>
              <a:rPr lang="en-US" altLang="zh-CN"/>
              <a:t> --prefix </a:t>
            </a:r>
            <a:r>
              <a:rPr lang="zh-CN" altLang="en-US"/>
              <a:t>表示</a:t>
            </a:r>
            <a:r>
              <a:rPr lang="en-US" altLang="zh-CN"/>
              <a:t>“</a:t>
            </a:r>
            <a:r>
              <a:rPr lang="zh-CN" altLang="en-US"/>
              <a:t>指定环境路径</a:t>
            </a:r>
            <a:r>
              <a:rPr lang="en-US" altLang="zh-CN"/>
              <a:t>”</a:t>
            </a:r>
            <a:r>
              <a:rPr lang="zh-CN" altLang="en-US"/>
              <a:t>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这样环境就会安装到</a:t>
            </a:r>
            <a:r>
              <a:rPr lang="en-US" altLang="zh-CN"/>
              <a:t> D:\myproject\env </a:t>
            </a:r>
            <a:r>
              <a:rPr lang="zh-CN" altLang="en-US"/>
              <a:t>下，而不是默认的</a:t>
            </a:r>
            <a:r>
              <a:rPr lang="en-US" altLang="zh-CN"/>
              <a:t> envs </a:t>
            </a:r>
            <a:r>
              <a:rPr lang="zh-CN" altLang="en-US"/>
              <a:t>文件夹。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如果不熟悉路径管理，容易搞混（找不到环境位置、删除不干净等）。</a:t>
            </a:r>
          </a:p>
        </p:txBody>
      </p:sp>
      <p:pic>
        <p:nvPicPr>
          <p:cNvPr id="12" name="图片 11" descr="Snipaste_2025-09-11_22-39-0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191885" y="4406900"/>
            <a:ext cx="5117465" cy="213677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Anaconda</a:t>
            </a:r>
            <a:r>
              <a:rPr lang="zh-CN" altLang="en-US">
                <a:sym typeface="+mn-ea"/>
              </a:rPr>
              <a:t>创建虚拟环境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6709" y="1227772"/>
            <a:ext cx="11199741" cy="521970"/>
          </a:xfrm>
        </p:spPr>
        <p:txBody>
          <a:bodyPr/>
          <a:lstStyle/>
          <a:p>
            <a:r>
              <a:rPr lang="zh-CN" altLang="en-US"/>
              <a:t>激活虚拟环境</a:t>
            </a:r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34DFF-A8DE-B148-81B1-4F37B46AC470}" type="slidenum">
              <a:rPr kumimoji="1" lang="zh-CN" altLang="en-US" smtClean="0"/>
              <a:t>48</a:t>
            </a:fld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76250" y="2131060"/>
            <a:ext cx="4545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激活虚拟环境：</a:t>
            </a:r>
            <a:r>
              <a:rPr lang="en-US" altLang="zh-CN"/>
              <a:t>conda activate myenv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" y="3939540"/>
            <a:ext cx="4541520" cy="8001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80060" y="2541270"/>
            <a:ext cx="48006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此时，</a:t>
            </a:r>
          </a:p>
          <a:p>
            <a:r>
              <a:rPr lang="en-US" altLang="zh-CN"/>
              <a:t>1. </a:t>
            </a:r>
            <a:r>
              <a:rPr lang="zh-CN" altLang="en-US"/>
              <a:t>在命令行中用</a:t>
            </a:r>
            <a:r>
              <a:rPr lang="en-US" altLang="zh-CN"/>
              <a:t>conda install xxx</a:t>
            </a:r>
            <a:r>
              <a:rPr lang="zh-CN" altLang="en-US"/>
              <a:t>安装依赖包，就是安装在当前的虚拟环境中</a:t>
            </a:r>
          </a:p>
          <a:p>
            <a:r>
              <a:rPr lang="en-US" altLang="zh-CN"/>
              <a:t>2. </a:t>
            </a:r>
            <a:r>
              <a:rPr lang="zh-CN" altLang="en-US"/>
              <a:t>用</a:t>
            </a:r>
            <a:r>
              <a:rPr lang="en-US" altLang="zh-CN"/>
              <a:t>python xxx.py</a:t>
            </a:r>
            <a:r>
              <a:rPr lang="zh-CN" altLang="en-US"/>
              <a:t>，也是在此虚拟环境中运行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550" y="2084705"/>
            <a:ext cx="5041265" cy="262064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990590" y="1104265"/>
            <a:ext cx="59010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</a:t>
            </a:r>
            <a:r>
              <a:rPr lang="en-US" altLang="zh-CN"/>
              <a:t>Python IDE</a:t>
            </a:r>
            <a:r>
              <a:rPr lang="zh-CN" altLang="en-US"/>
              <a:t>中选择解释器，</a:t>
            </a:r>
          </a:p>
          <a:p>
            <a:r>
              <a:rPr lang="zh-CN" altLang="en-US"/>
              <a:t>也可以选择创建的这个虚拟环境的解释器</a:t>
            </a:r>
          </a:p>
          <a:p>
            <a:r>
              <a:rPr lang="zh-CN" altLang="en-US"/>
              <a:t>右下角</a:t>
            </a:r>
            <a:r>
              <a:rPr lang="en-US" altLang="zh-CN">
                <a:sym typeface="+mn-ea"/>
              </a:rPr>
              <a:t>“</a:t>
            </a:r>
            <a:r>
              <a:rPr lang="zh-CN" altLang="en-US"/>
              <a:t>添加</a:t>
            </a:r>
            <a:r>
              <a:rPr lang="en-US" altLang="zh-CN"/>
              <a:t>Python</a:t>
            </a:r>
            <a:r>
              <a:rPr lang="zh-CN" altLang="en-US"/>
              <a:t>解释器</a:t>
            </a:r>
            <a:r>
              <a:rPr lang="en-US" altLang="zh-CN">
                <a:sym typeface="+mn-ea"/>
              </a:rPr>
              <a:t>”</a:t>
            </a:r>
            <a:r>
              <a:rPr lang="zh-CN" altLang="en-US"/>
              <a:t>或者设置中选择</a:t>
            </a:r>
            <a:r>
              <a:rPr lang="en-US" altLang="zh-CN"/>
              <a:t>Python </a:t>
            </a:r>
            <a:r>
              <a:rPr lang="zh-CN" altLang="en-US"/>
              <a:t>解释器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220" y="4814570"/>
            <a:ext cx="6028055" cy="174498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Anaconda</a:t>
            </a:r>
            <a:r>
              <a:rPr lang="zh-CN" altLang="en-US">
                <a:sym typeface="+mn-ea"/>
              </a:rPr>
              <a:t>创建虚拟环境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6709" y="1227772"/>
            <a:ext cx="11199741" cy="521970"/>
          </a:xfrm>
        </p:spPr>
        <p:txBody>
          <a:bodyPr/>
          <a:lstStyle/>
          <a:p>
            <a:r>
              <a:rPr lang="zh-CN" altLang="en-US"/>
              <a:t>退出、查看与删除虚拟环境</a:t>
            </a:r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34DFF-A8DE-B148-81B1-4F37B46AC470}" type="slidenum">
              <a:rPr kumimoji="1" lang="zh-CN" altLang="en-US" smtClean="0"/>
              <a:t>49</a:t>
            </a:fld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76605" y="2187575"/>
            <a:ext cx="4545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退出虚拟环境：</a:t>
            </a:r>
            <a:r>
              <a:rPr lang="en-US" altLang="zh-CN">
                <a:sym typeface="+mn-ea"/>
              </a:rPr>
              <a:t>conda deactivate 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25" y="2660015"/>
            <a:ext cx="5673725" cy="9747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387465" y="2184400"/>
            <a:ext cx="4843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查看所有虚拟环境：</a:t>
            </a:r>
            <a:r>
              <a:rPr lang="en-US" altLang="zh-CN"/>
              <a:t>conda env list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090" y="2660015"/>
            <a:ext cx="5928360" cy="10972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70560" y="4177030"/>
            <a:ext cx="4970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删除虚拟环境：</a:t>
            </a:r>
            <a:r>
              <a:rPr lang="en-US" altLang="zh-CN"/>
              <a:t>conda remove -n myenv --all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" y="4545330"/>
            <a:ext cx="8503920" cy="19659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安装</a:t>
            </a:r>
            <a:r>
              <a:rPr lang="en-US" altLang="zh-CN"/>
              <a:t>Anaconda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34DFF-A8DE-B148-81B1-4F37B46AC470}" type="slidenum">
              <a:rPr kumimoji="1" lang="zh-CN" altLang="en-US" smtClean="0"/>
              <a:t>5</a:t>
            </a:fld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060" y="2227580"/>
            <a:ext cx="8644255" cy="320802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1369060" y="1479550"/>
            <a:ext cx="79876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/>
              <a:t>跳过注册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Anaconda</a:t>
            </a:r>
            <a:r>
              <a:rPr lang="zh-CN" altLang="en-US">
                <a:sym typeface="+mn-ea"/>
              </a:rPr>
              <a:t>创建虚拟环境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6709" y="1227772"/>
            <a:ext cx="11199741" cy="521970"/>
          </a:xfrm>
        </p:spPr>
        <p:txBody>
          <a:bodyPr/>
          <a:lstStyle/>
          <a:p>
            <a:r>
              <a:rPr lang="zh-CN" altLang="en-US"/>
              <a:t>用</a:t>
            </a:r>
            <a:r>
              <a:rPr lang="en-US" altLang="zh-CN"/>
              <a:t>Anaconda Navigator</a:t>
            </a:r>
            <a:r>
              <a:rPr lang="zh-CN" altLang="en-US"/>
              <a:t>管理虚拟环境</a:t>
            </a:r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34DFF-A8DE-B148-81B1-4F37B46AC470}" type="slidenum">
              <a:rPr kumimoji="1" lang="zh-CN" altLang="en-US" smtClean="0"/>
              <a:t>50</a:t>
            </a:fld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845" y="1805305"/>
            <a:ext cx="9218295" cy="49695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安装</a:t>
            </a:r>
            <a:r>
              <a:rPr lang="en-US" altLang="zh-CN"/>
              <a:t>Anaconda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34DFF-A8DE-B148-81B1-4F37B46AC470}" type="slidenum">
              <a:rPr kumimoji="1" lang="zh-CN" altLang="en-US" smtClean="0"/>
              <a:t>6</a:t>
            </a:fld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565" y="2139315"/>
            <a:ext cx="8329295" cy="460692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599565" y="1160780"/>
            <a:ext cx="798766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/>
              <a:t>选择左侧的</a:t>
            </a:r>
            <a:r>
              <a:rPr lang="en-US" altLang="zh-CN" sz="2400"/>
              <a:t>“Distribution Installers”</a:t>
            </a:r>
          </a:p>
          <a:p>
            <a:r>
              <a:rPr lang="zh-CN" altLang="en-US" sz="2400"/>
              <a:t>按照你的系统类型（</a:t>
            </a:r>
            <a:r>
              <a:rPr lang="en-US" altLang="zh-CN" sz="2400"/>
              <a:t>Windows, Mac, Linux</a:t>
            </a:r>
            <a:r>
              <a:rPr lang="zh-CN" altLang="en-US" sz="2400"/>
              <a:t>）选择下载</a:t>
            </a:r>
          </a:p>
        </p:txBody>
      </p:sp>
      <p:sp>
        <p:nvSpPr>
          <p:cNvPr id="6" name="矩形 5"/>
          <p:cNvSpPr/>
          <p:nvPr/>
        </p:nvSpPr>
        <p:spPr>
          <a:xfrm>
            <a:off x="1842770" y="3626485"/>
            <a:ext cx="3380740" cy="143954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12725" y="4307840"/>
            <a:ext cx="16732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如果你用</a:t>
            </a:r>
            <a:r>
              <a:rPr lang="en-US" altLang="zh-CN" sz="1600"/>
              <a:t>Windows</a:t>
            </a:r>
            <a:r>
              <a:rPr lang="zh-CN" altLang="en-US" sz="1600"/>
              <a:t>系统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24815" y="5800090"/>
            <a:ext cx="21361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如果你用</a:t>
            </a:r>
            <a:r>
              <a:rPr lang="en-US" altLang="zh-CN" sz="1600"/>
              <a:t>Mac</a:t>
            </a:r>
            <a:r>
              <a:rPr lang="zh-CN" altLang="en-US" sz="1600"/>
              <a:t>系统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57505" y="6222365"/>
            <a:ext cx="21361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如果你用</a:t>
            </a:r>
            <a:r>
              <a:rPr lang="en-US" altLang="zh-CN" sz="1600"/>
              <a:t>Linux</a:t>
            </a:r>
            <a:r>
              <a:rPr lang="zh-CN" altLang="en-US" sz="1600"/>
              <a:t>系统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安装</a:t>
            </a:r>
            <a:r>
              <a:rPr lang="en-US" altLang="zh-CN"/>
              <a:t>Anaconda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34DFF-A8DE-B148-81B1-4F37B46AC470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557020" y="1160780"/>
            <a:ext cx="798766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/>
              <a:t>打开下载好的安装文件</a:t>
            </a:r>
          </a:p>
          <a:p>
            <a:endParaRPr lang="zh-CN" altLang="en-US" sz="240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10" y="2223135"/>
            <a:ext cx="4747260" cy="36957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366770" y="6043930"/>
            <a:ext cx="1427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选择下一步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075" y="2223135"/>
            <a:ext cx="4747260" cy="36957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980170" y="5436870"/>
            <a:ext cx="800100" cy="43180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732520" y="6043930"/>
            <a:ext cx="1427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选择同意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安装</a:t>
            </a:r>
            <a:r>
              <a:rPr lang="en-US" altLang="zh-CN"/>
              <a:t>Anaconda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34DFF-A8DE-B148-81B1-4F37B46AC470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528695" y="6249670"/>
            <a:ext cx="1427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选择下一步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" y="2388870"/>
            <a:ext cx="4747260" cy="3695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060" y="2388870"/>
            <a:ext cx="4747260" cy="36957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931920" y="5652770"/>
            <a:ext cx="800100" cy="43180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90270" y="2020570"/>
            <a:ext cx="4625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为此电脑的当前用户安装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096000" y="2020570"/>
            <a:ext cx="4723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选择安装路径</a:t>
            </a:r>
          </a:p>
        </p:txBody>
      </p:sp>
      <p:sp>
        <p:nvSpPr>
          <p:cNvPr id="10" name="矩形 9"/>
          <p:cNvSpPr/>
          <p:nvPr/>
        </p:nvSpPr>
        <p:spPr>
          <a:xfrm>
            <a:off x="9084945" y="5652770"/>
            <a:ext cx="800100" cy="43180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907780" y="6249670"/>
            <a:ext cx="1427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选择下一步</a:t>
            </a:r>
          </a:p>
        </p:txBody>
      </p:sp>
      <p:sp>
        <p:nvSpPr>
          <p:cNvPr id="12" name="矩形 11"/>
          <p:cNvSpPr/>
          <p:nvPr/>
        </p:nvSpPr>
        <p:spPr>
          <a:xfrm>
            <a:off x="6355715" y="4490085"/>
            <a:ext cx="4201795" cy="43180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492240" y="4052570"/>
            <a:ext cx="4723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自行选择一个合适的安装路径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安装</a:t>
            </a:r>
            <a:r>
              <a:rPr lang="en-US" altLang="zh-CN"/>
              <a:t>Anaconda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34DFF-A8DE-B148-81B1-4F37B46AC470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488045" y="6018530"/>
            <a:ext cx="1151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选择安装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287000" y="2610485"/>
            <a:ext cx="1905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创建快捷方式，可自行选择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61670" y="1363980"/>
            <a:ext cx="4123690" cy="14636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1600"/>
              <a:t>推荐不选。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600">
                <a:sym typeface="+mn-ea"/>
              </a:rPr>
              <a:t>会和系统里已有的 </a:t>
            </a:r>
            <a:r>
              <a:rPr lang="en-US" altLang="zh-CN" sz="1600">
                <a:sym typeface="+mn-ea"/>
              </a:rPr>
              <a:t>Python </a:t>
            </a:r>
            <a:r>
              <a:rPr lang="zh-CN" altLang="en-US" sz="1600">
                <a:sym typeface="+mn-ea"/>
              </a:rPr>
              <a:t>冲突（比如你已经装过 </a:t>
            </a:r>
            <a:r>
              <a:rPr lang="en-US" altLang="zh-CN" sz="1600">
                <a:sym typeface="+mn-ea"/>
              </a:rPr>
              <a:t>Python </a:t>
            </a:r>
            <a:r>
              <a:rPr lang="zh-CN" altLang="en-US" sz="1600">
                <a:sym typeface="+mn-ea"/>
              </a:rPr>
              <a:t>或别的工具）。</a:t>
            </a:r>
            <a:endParaRPr lang="zh-CN" altLang="en-US" sz="16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600">
                <a:sym typeface="+mn-ea"/>
              </a:rPr>
              <a:t>正确做法：用 </a:t>
            </a:r>
            <a:r>
              <a:rPr lang="en-US" altLang="zh-CN" sz="1600">
                <a:sym typeface="+mn-ea"/>
              </a:rPr>
              <a:t>Anaconda Prompt </a:t>
            </a:r>
            <a:r>
              <a:rPr lang="zh-CN" altLang="en-US" sz="1600">
                <a:sym typeface="+mn-ea"/>
              </a:rPr>
              <a:t>来启动和管理，不要加 </a:t>
            </a:r>
            <a:r>
              <a:rPr lang="en-US" altLang="zh-CN" sz="1600">
                <a:sym typeface="+mn-ea"/>
              </a:rPr>
              <a:t>PATH</a:t>
            </a:r>
            <a:r>
              <a:rPr lang="zh-CN" altLang="en-US" sz="1600">
                <a:sym typeface="+mn-ea"/>
              </a:rPr>
              <a:t>。</a:t>
            </a:r>
            <a:endParaRPr lang="zh-CN" altLang="en-US" sz="1600"/>
          </a:p>
          <a:p>
            <a:pPr algn="l"/>
            <a:endParaRPr lang="zh-CN" altLang="en-US" sz="16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720" y="1703070"/>
            <a:ext cx="5358765" cy="417195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488045" y="5443220"/>
            <a:ext cx="800100" cy="43180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61670" y="2774950"/>
            <a:ext cx="3972560" cy="22650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algn="l">
              <a:buClrTx/>
              <a:buSzTx/>
              <a:buFont typeface="Arial" panose="020B0604020202020204"/>
              <a:buNone/>
            </a:pPr>
            <a:r>
              <a:rPr lang="zh-CN" altLang="en-US" sz="1600"/>
              <a:t>可以选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>
                <a:sym typeface="+mn-ea"/>
              </a:rPr>
              <a:t>让其他 IDE（如 VS Code、PyCharm）自动把 Anaconda 的 Python 当作默认解释器。</a:t>
            </a:r>
            <a:endParaRPr lang="zh-CN" altLang="en-US" sz="1600"/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>
                <a:sym typeface="+mn-ea"/>
              </a:rPr>
              <a:t>如果你本机只打算用 Anaconda 管理 Python，可以选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/>
              <a:t>如果已经安装过其他版本的python，建议不勾选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61670" y="5039995"/>
            <a:ext cx="3972560" cy="9791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algn="l">
              <a:buClrTx/>
              <a:buSzTx/>
              <a:buFont typeface="Arial" panose="020B0604020202020204"/>
              <a:buNone/>
            </a:pPr>
            <a:r>
              <a:rPr lang="zh-CN" altLang="en-US" sz="1600"/>
              <a:t>可以选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/>
              <a:t>安装完成后清理缓存，节省磁盘空间。</a:t>
            </a:r>
            <a:endParaRPr lang="en-US" altLang="zh-CN" sz="1600"/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/>
              <a:t>不影响功能，选或不选都行。</a:t>
            </a:r>
          </a:p>
        </p:txBody>
      </p:sp>
      <p:cxnSp>
        <p:nvCxnSpPr>
          <p:cNvPr id="4" name="直接箭头连接符 3"/>
          <p:cNvCxnSpPr/>
          <p:nvPr/>
        </p:nvCxnSpPr>
        <p:spPr>
          <a:xfrm>
            <a:off x="7877175" y="2827655"/>
            <a:ext cx="248031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 flipV="1">
            <a:off x="4634230" y="2176145"/>
            <a:ext cx="596900" cy="90297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4467860" y="3592195"/>
            <a:ext cx="763270" cy="21018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4411345" y="4149725"/>
            <a:ext cx="819785" cy="123507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5c363a3b-b6d3-4439-b96a-9c00c20ea524"/>
  <p:tag name="COMMONDATA" val="eyJoZGlkIjoiMWU3N2ZkMWZlODU4MmQ3ODNmMzc2ZGM2ODE2MDgzYT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7.2,&quot;left&quot;:23.35,&quot;top&quot;:178.1,&quot;width&quot;:924.75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7.2,&quot;left&quot;:23.35,&quot;top&quot;:178.1,&quot;width&quot;:924.75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7.2,&quot;left&quot;:23.35,&quot;top&quot;:178.1,&quot;width&quot;:924.75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7.2,&quot;left&quot;:23.35,&quot;top&quot;:178.1,&quot;width&quot;:924.7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2473</Words>
  <Application>Microsoft Office PowerPoint</Application>
  <PresentationFormat>宽屏</PresentationFormat>
  <Paragraphs>353</Paragraphs>
  <Slides>50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5" baseType="lpstr">
      <vt:lpstr>等线</vt:lpstr>
      <vt:lpstr>微软雅黑</vt:lpstr>
      <vt:lpstr>Arial</vt:lpstr>
      <vt:lpstr>Wingdings</vt:lpstr>
      <vt:lpstr>2_自定义设计方案</vt:lpstr>
      <vt:lpstr>PowerPoint 演示文稿</vt:lpstr>
      <vt:lpstr>本次课程内容</vt:lpstr>
      <vt:lpstr>本次课程内容</vt:lpstr>
      <vt:lpstr>安装Anaconda</vt:lpstr>
      <vt:lpstr>安装Anaconda</vt:lpstr>
      <vt:lpstr>安装Anaconda</vt:lpstr>
      <vt:lpstr>安装Anaconda</vt:lpstr>
      <vt:lpstr>安装Anaconda</vt:lpstr>
      <vt:lpstr>安装Anaconda</vt:lpstr>
      <vt:lpstr>安装Anaconda</vt:lpstr>
      <vt:lpstr>安装Anaconda</vt:lpstr>
      <vt:lpstr>安装Anaconda</vt:lpstr>
      <vt:lpstr>安装Anaconda</vt:lpstr>
      <vt:lpstr>Python IDE介绍</vt:lpstr>
      <vt:lpstr>Python IDE介绍</vt:lpstr>
      <vt:lpstr>Python IDE介绍</vt:lpstr>
      <vt:lpstr>本次课程内容</vt:lpstr>
      <vt:lpstr>编写一个Hello World程序（以PyCharm为例）</vt:lpstr>
      <vt:lpstr>编写一个Hello World程序（以PyCharm为例）</vt:lpstr>
      <vt:lpstr>编写一个Hello World程序（以PyCharm为例）</vt:lpstr>
      <vt:lpstr>编写一个Hello World程序（以PyCharm为例）</vt:lpstr>
      <vt:lpstr>编写一个Hello World程序（以PyCharm为例）</vt:lpstr>
      <vt:lpstr>编写一个Hello World程序（以PyCharm为例）</vt:lpstr>
      <vt:lpstr>编写一个Hello World程序（以PyCharm为例）</vt:lpstr>
      <vt:lpstr>编写一个Hello World程序（以PyCharm为例）</vt:lpstr>
      <vt:lpstr>编写一个Hello World程序（以PyCharm为例）</vt:lpstr>
      <vt:lpstr>编写一个Hello World程序（以PyCharm为例）</vt:lpstr>
      <vt:lpstr>本次课程内容</vt:lpstr>
      <vt:lpstr>使用Jupyter Notebook</vt:lpstr>
      <vt:lpstr>使用Jupyter Notebook</vt:lpstr>
      <vt:lpstr>使用Jupyter Notebook</vt:lpstr>
      <vt:lpstr>使用Jupyter Notebook</vt:lpstr>
      <vt:lpstr>使用Jupyter Notebook</vt:lpstr>
      <vt:lpstr>使用Jupyter Notebook</vt:lpstr>
      <vt:lpstr>使用Jupyter Notebook</vt:lpstr>
      <vt:lpstr>使用Jupyter Notebook</vt:lpstr>
      <vt:lpstr>使用Jupyter Notebook</vt:lpstr>
      <vt:lpstr>使用Jupyter Notebook</vt:lpstr>
      <vt:lpstr>使用Jupyter Notebook</vt:lpstr>
      <vt:lpstr>使用Jupyter Notebook</vt:lpstr>
      <vt:lpstr>本次课程内容</vt:lpstr>
      <vt:lpstr>本次课程内容</vt:lpstr>
      <vt:lpstr>本次课程内容</vt:lpstr>
      <vt:lpstr>本次课程内容</vt:lpstr>
      <vt:lpstr>在Anaconda创建虚拟环境</vt:lpstr>
      <vt:lpstr>在Anaconda创建虚拟环境</vt:lpstr>
      <vt:lpstr>在Anaconda创建虚拟环境</vt:lpstr>
      <vt:lpstr>在Anaconda创建虚拟环境</vt:lpstr>
      <vt:lpstr>在Anaconda创建虚拟环境</vt:lpstr>
      <vt:lpstr>在Anaconda创建虚拟环境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郑 沛霖</dc:creator>
  <cp:lastModifiedBy>Administrator</cp:lastModifiedBy>
  <cp:revision>573</cp:revision>
  <dcterms:created xsi:type="dcterms:W3CDTF">2021-05-08T02:43:00Z</dcterms:created>
  <dcterms:modified xsi:type="dcterms:W3CDTF">2025-09-12T08:27:58Z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DF86E3DD507A4F72BD1CF7C2EC11B315_13</vt:lpwstr>
  </property>
  <property fmtid="{D5CDD505-2E9C-101B-9397-08002B2CF9AE}" pid="3" name="KSOProductBuildVer">
    <vt:lpwstr>2052-12.1.0.22529</vt:lpwstr>
  </property>
</Properties>
</file>